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6"/>
  </p:notesMasterIdLst>
  <p:sldIdLst>
    <p:sldId id="330" r:id="rId2"/>
    <p:sldId id="298" r:id="rId3"/>
    <p:sldId id="332" r:id="rId4"/>
    <p:sldId id="368" r:id="rId5"/>
    <p:sldId id="370" r:id="rId6"/>
    <p:sldId id="383" r:id="rId7"/>
    <p:sldId id="382" r:id="rId8"/>
    <p:sldId id="341" r:id="rId9"/>
    <p:sldId id="377" r:id="rId10"/>
    <p:sldId id="372" r:id="rId11"/>
    <p:sldId id="356" r:id="rId12"/>
    <p:sldId id="387" r:id="rId13"/>
    <p:sldId id="381" r:id="rId14"/>
    <p:sldId id="350" r:id="rId15"/>
    <p:sldId id="364" r:id="rId16"/>
    <p:sldId id="388" r:id="rId17"/>
    <p:sldId id="331" r:id="rId18"/>
    <p:sldId id="385" r:id="rId19"/>
    <p:sldId id="386" r:id="rId20"/>
    <p:sldId id="342" r:id="rId21"/>
    <p:sldId id="390" r:id="rId22"/>
    <p:sldId id="358" r:id="rId23"/>
    <p:sldId id="365" r:id="rId24"/>
    <p:sldId id="354" r:id="rId25"/>
    <p:sldId id="351" r:id="rId26"/>
    <p:sldId id="376" r:id="rId27"/>
    <p:sldId id="360" r:id="rId28"/>
    <p:sldId id="363" r:id="rId29"/>
    <p:sldId id="344" r:id="rId30"/>
    <p:sldId id="345" r:id="rId31"/>
    <p:sldId id="346" r:id="rId32"/>
    <p:sldId id="347" r:id="rId33"/>
    <p:sldId id="348" r:id="rId34"/>
    <p:sldId id="349" r:id="rId35"/>
    <p:sldId id="391" r:id="rId36"/>
    <p:sldId id="392" r:id="rId37"/>
    <p:sldId id="393" r:id="rId38"/>
    <p:sldId id="394" r:id="rId39"/>
    <p:sldId id="395" r:id="rId40"/>
    <p:sldId id="396" r:id="rId41"/>
    <p:sldId id="397" r:id="rId42"/>
    <p:sldId id="398" r:id="rId43"/>
    <p:sldId id="399" r:id="rId44"/>
    <p:sldId id="400" r:id="rId45"/>
    <p:sldId id="401" r:id="rId46"/>
    <p:sldId id="402" r:id="rId47"/>
    <p:sldId id="403" r:id="rId48"/>
    <p:sldId id="404" r:id="rId49"/>
    <p:sldId id="405" r:id="rId50"/>
    <p:sldId id="406" r:id="rId51"/>
    <p:sldId id="407" r:id="rId52"/>
    <p:sldId id="408" r:id="rId53"/>
    <p:sldId id="409" r:id="rId54"/>
    <p:sldId id="410" r:id="rId55"/>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E2FF"/>
    <a:srgbClr val="C9DAFF"/>
    <a:srgbClr val="C9E4FF"/>
    <a:srgbClr val="B9DCFF"/>
    <a:srgbClr val="DAA600"/>
    <a:srgbClr val="FFD54F"/>
    <a:srgbClr val="F0E6CC"/>
    <a:srgbClr val="E8E5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50" autoAdjust="0"/>
    <p:restoredTop sz="70463" autoAdjust="0"/>
  </p:normalViewPr>
  <p:slideViewPr>
    <p:cSldViewPr>
      <p:cViewPr varScale="1">
        <p:scale>
          <a:sx n="47" d="100"/>
          <a:sy n="47" d="100"/>
        </p:scale>
        <p:origin x="-2034" y="-90"/>
      </p:cViewPr>
      <p:guideLst>
        <p:guide orient="horz" pos="2160"/>
        <p:guide pos="2880"/>
      </p:guideLst>
    </p:cSldViewPr>
  </p:slideViewPr>
  <p:notesTextViewPr>
    <p:cViewPr>
      <p:scale>
        <a:sx n="1" d="1"/>
        <a:sy n="1" d="1"/>
      </p:scale>
      <p:origin x="0" y="0"/>
    </p:cViewPr>
  </p:notesTextViewPr>
  <p:notesViewPr>
    <p:cSldViewPr>
      <p:cViewPr varScale="1">
        <p:scale>
          <a:sx n="53" d="100"/>
          <a:sy n="53" d="100"/>
        </p:scale>
        <p:origin x="-286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FABCAC-1AB9-4FEA-90DB-BCC444F33D6E}" type="datetimeFigureOut">
              <a:rPr lang="pt-BR" smtClean="0"/>
              <a:t>21/07/2023</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F477DD-BCC5-4587-91F4-35ADC1FADC7E}" type="slidenum">
              <a:rPr lang="pt-BR" smtClean="0"/>
              <a:t>‹nº›</a:t>
            </a:fld>
            <a:endParaRPr lang="pt-BR"/>
          </a:p>
        </p:txBody>
      </p:sp>
    </p:spTree>
    <p:extLst>
      <p:ext uri="{BB962C8B-B14F-4D97-AF65-F5344CB8AC3E}">
        <p14:creationId xmlns:p14="http://schemas.microsoft.com/office/powerpoint/2010/main" val="3969263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err="1" smtClean="0"/>
              <a:t>Hello</a:t>
            </a:r>
            <a:r>
              <a:rPr lang="pt-BR" dirty="0" smtClean="0"/>
              <a:t> </a:t>
            </a:r>
            <a:r>
              <a:rPr lang="pt-BR" dirty="0" err="1" smtClean="0"/>
              <a:t>everyone</a:t>
            </a:r>
            <a:r>
              <a:rPr lang="pt-BR" dirty="0" smtClean="0"/>
              <a:t>,</a:t>
            </a:r>
            <a:r>
              <a:rPr lang="pt-BR" baseline="0" dirty="0" smtClean="0"/>
              <a:t> </a:t>
            </a:r>
            <a:r>
              <a:rPr lang="pt-BR" baseline="0" dirty="0" err="1" smtClean="0"/>
              <a:t>thank</a:t>
            </a:r>
            <a:r>
              <a:rPr lang="pt-BR" baseline="0" dirty="0" smtClean="0"/>
              <a:t> for </a:t>
            </a:r>
            <a:r>
              <a:rPr lang="pt-BR" baseline="0" dirty="0" err="1" smtClean="0"/>
              <a:t>you</a:t>
            </a:r>
            <a:r>
              <a:rPr lang="pt-BR" baseline="0" dirty="0" smtClean="0"/>
              <a:t> </a:t>
            </a:r>
            <a:r>
              <a:rPr lang="pt-BR" baseline="0" dirty="0" err="1" smtClean="0"/>
              <a:t>participating</a:t>
            </a:r>
            <a:r>
              <a:rPr lang="pt-BR" baseline="0" dirty="0" smtClean="0"/>
              <a:t> in </a:t>
            </a:r>
            <a:r>
              <a:rPr lang="pt-BR" baseline="0" dirty="0" err="1" smtClean="0"/>
              <a:t>this</a:t>
            </a:r>
            <a:r>
              <a:rPr lang="pt-BR" baseline="0" dirty="0" smtClean="0"/>
              <a:t> workshop..</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I </a:t>
            </a:r>
            <a:r>
              <a:rPr lang="pt-BR" baseline="0" dirty="0" err="1" smtClean="0"/>
              <a:t>would</a:t>
            </a:r>
            <a:r>
              <a:rPr lang="pt-BR" baseline="0" dirty="0" smtClean="0"/>
              <a:t> </a:t>
            </a:r>
            <a:r>
              <a:rPr lang="pt-BR" baseline="0" dirty="0" err="1" smtClean="0"/>
              <a:t>like</a:t>
            </a:r>
            <a:r>
              <a:rPr lang="pt-BR" baseline="0" dirty="0" smtClean="0"/>
              <a:t> </a:t>
            </a:r>
            <a:r>
              <a:rPr lang="pt-BR" baseline="0" dirty="0" err="1" smtClean="0"/>
              <a:t>to</a:t>
            </a:r>
            <a:r>
              <a:rPr lang="pt-BR" baseline="0" dirty="0" smtClean="0"/>
              <a:t> start </a:t>
            </a:r>
            <a:r>
              <a:rPr lang="pt-BR" baseline="0" dirty="0" err="1" smtClean="0"/>
              <a:t>doing</a:t>
            </a:r>
            <a:r>
              <a:rPr lang="pt-BR" baseline="0" dirty="0" smtClean="0"/>
              <a:t> a short </a:t>
            </a:r>
            <a:r>
              <a:rPr lang="pt-BR" baseline="0" dirty="0" err="1" smtClean="0"/>
              <a:t>presentation</a:t>
            </a:r>
            <a:r>
              <a:rPr lang="pt-BR" baseline="0" dirty="0" smtClean="0"/>
              <a:t> </a:t>
            </a:r>
            <a:r>
              <a:rPr lang="pt-BR" baseline="0" dirty="0" err="1" smtClean="0"/>
              <a:t>of</a:t>
            </a:r>
            <a:r>
              <a:rPr lang="pt-BR" baseline="0" dirty="0" smtClean="0"/>
              <a:t> </a:t>
            </a:r>
            <a:r>
              <a:rPr lang="pt-BR" baseline="0" dirty="0" err="1" smtClean="0"/>
              <a:t>myself</a:t>
            </a:r>
            <a:r>
              <a:rPr lang="pt-BR" baseline="0" dirty="0" smtClean="0"/>
              <a:t> </a:t>
            </a:r>
            <a:r>
              <a:rPr lang="pt-BR" baseline="0" dirty="0" err="1" smtClean="0"/>
              <a:t>and</a:t>
            </a:r>
            <a:r>
              <a:rPr lang="pt-BR" baseline="0" dirty="0" smtClean="0"/>
              <a:t> </a:t>
            </a:r>
            <a:r>
              <a:rPr lang="pt-BR" baseline="0" dirty="0" err="1" smtClean="0"/>
              <a:t>the</a:t>
            </a:r>
            <a:r>
              <a:rPr lang="pt-BR" baseline="0" dirty="0" smtClean="0"/>
              <a:t> time.</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err="1" smtClean="0"/>
              <a:t>And</a:t>
            </a:r>
            <a:r>
              <a:rPr lang="pt-BR" baseline="0" dirty="0" smtClean="0"/>
              <a:t> </a:t>
            </a:r>
            <a:r>
              <a:rPr lang="pt-BR" baseline="0" dirty="0" err="1" smtClean="0"/>
              <a:t>next</a:t>
            </a:r>
            <a:r>
              <a:rPr lang="pt-BR" baseline="0" dirty="0" smtClean="0"/>
              <a:t> </a:t>
            </a:r>
            <a:r>
              <a:rPr lang="pt-BR" baseline="0" dirty="0" err="1" smtClean="0"/>
              <a:t>each</a:t>
            </a:r>
            <a:r>
              <a:rPr lang="pt-BR" baseline="0" dirty="0" smtClean="0"/>
              <a:t> </a:t>
            </a:r>
            <a:r>
              <a:rPr lang="pt-BR" baseline="0" dirty="0" err="1" smtClean="0"/>
              <a:t>one</a:t>
            </a:r>
            <a:r>
              <a:rPr lang="pt-BR" baseline="0" dirty="0" smtClean="0"/>
              <a:t> </a:t>
            </a:r>
            <a:r>
              <a:rPr lang="pt-BR" baseline="0" dirty="0" err="1" smtClean="0"/>
              <a:t>of</a:t>
            </a:r>
            <a:r>
              <a:rPr lang="pt-BR" baseline="0" dirty="0" smtClean="0"/>
              <a:t> </a:t>
            </a:r>
            <a:r>
              <a:rPr lang="pt-BR" baseline="0" dirty="0" err="1" smtClean="0"/>
              <a:t>you</a:t>
            </a:r>
            <a:r>
              <a:rPr lang="pt-BR" baseline="0" dirty="0" smtClean="0"/>
              <a:t> </a:t>
            </a:r>
            <a:r>
              <a:rPr lang="pt-BR" baseline="0" dirty="0" err="1" smtClean="0"/>
              <a:t>can</a:t>
            </a:r>
            <a:r>
              <a:rPr lang="pt-BR" baseline="0" dirty="0" smtClean="0"/>
              <a:t> do </a:t>
            </a:r>
            <a:r>
              <a:rPr lang="pt-BR" baseline="0" dirty="0" err="1" smtClean="0"/>
              <a:t>the</a:t>
            </a:r>
            <a:r>
              <a:rPr lang="pt-BR" baseline="0" dirty="0" smtClean="0"/>
              <a:t> </a:t>
            </a:r>
            <a:r>
              <a:rPr lang="pt-BR" baseline="0" dirty="0" err="1" smtClean="0"/>
              <a:t>same</a:t>
            </a:r>
            <a:r>
              <a:rPr lang="pt-BR" baseline="0" dirty="0" smtClean="0"/>
              <a:t>, </a:t>
            </a:r>
            <a:r>
              <a:rPr lang="pt-BR" baseline="0" dirty="0" err="1" smtClean="0"/>
              <a:t>saying</a:t>
            </a:r>
            <a:r>
              <a:rPr lang="pt-BR" baseline="0" dirty="0" smtClean="0"/>
              <a:t> </a:t>
            </a:r>
            <a:r>
              <a:rPr lang="pt-BR" baseline="0" dirty="0" err="1" smtClean="0"/>
              <a:t>your</a:t>
            </a:r>
            <a:r>
              <a:rPr lang="pt-BR" baseline="0" dirty="0" smtClean="0"/>
              <a:t> </a:t>
            </a:r>
            <a:r>
              <a:rPr lang="pt-BR" baseline="0" dirty="0" err="1" smtClean="0"/>
              <a:t>name</a:t>
            </a:r>
            <a:r>
              <a:rPr lang="pt-BR" baseline="0" dirty="0" smtClean="0"/>
              <a:t>, </a:t>
            </a:r>
            <a:r>
              <a:rPr lang="pt-BR" baseline="0" dirty="0" err="1" smtClean="0"/>
              <a:t>where</a:t>
            </a:r>
            <a:r>
              <a:rPr lang="pt-BR" baseline="0" dirty="0" smtClean="0"/>
              <a:t> </a:t>
            </a:r>
            <a:r>
              <a:rPr lang="pt-BR" baseline="0" dirty="0" err="1" smtClean="0"/>
              <a:t>you</a:t>
            </a:r>
            <a:r>
              <a:rPr lang="pt-BR" baseline="0" dirty="0" smtClean="0"/>
              <a:t> are </a:t>
            </a:r>
            <a:r>
              <a:rPr lang="pt-BR" baseline="0" dirty="0" err="1" smtClean="0"/>
              <a:t>from</a:t>
            </a:r>
            <a:r>
              <a:rPr lang="pt-BR" baseline="0" dirty="0" smtClean="0"/>
              <a:t>, </a:t>
            </a:r>
            <a:r>
              <a:rPr lang="pt-BR" baseline="0" dirty="0" err="1" smtClean="0"/>
              <a:t>what</a:t>
            </a:r>
            <a:r>
              <a:rPr lang="pt-BR" baseline="0" dirty="0" smtClean="0"/>
              <a:t> </a:t>
            </a:r>
            <a:r>
              <a:rPr lang="pt-BR" baseline="0" dirty="0" err="1" smtClean="0"/>
              <a:t>you</a:t>
            </a:r>
            <a:r>
              <a:rPr lang="pt-BR" baseline="0" dirty="0" smtClean="0"/>
              <a:t> do, </a:t>
            </a:r>
            <a:r>
              <a:rPr lang="pt-BR" baseline="0" dirty="0" err="1" smtClean="0"/>
              <a:t>and</a:t>
            </a:r>
            <a:r>
              <a:rPr lang="pt-BR" baseline="0" dirty="0" smtClean="0"/>
              <a:t> some </a:t>
            </a:r>
            <a:r>
              <a:rPr lang="pt-BR" baseline="0" dirty="0" err="1" smtClean="0"/>
              <a:t>else</a:t>
            </a:r>
            <a:r>
              <a:rPr lang="pt-BR" baseline="0" dirty="0" smtClean="0"/>
              <a:t> </a:t>
            </a:r>
            <a:r>
              <a:rPr lang="pt-BR" baseline="0" dirty="0" err="1" smtClean="0"/>
              <a:t>you</a:t>
            </a:r>
            <a:r>
              <a:rPr lang="pt-BR" baseline="0" dirty="0" smtClean="0"/>
              <a:t> </a:t>
            </a:r>
            <a:r>
              <a:rPr lang="pt-BR" baseline="0" dirty="0" err="1" smtClean="0"/>
              <a:t>want</a:t>
            </a:r>
            <a:r>
              <a:rPr lang="pt-BR"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err="1" smtClean="0"/>
              <a:t>So</a:t>
            </a:r>
            <a:r>
              <a:rPr lang="pt-BR" baseline="0" dirty="0" smtClean="0"/>
              <a:t> </a:t>
            </a:r>
            <a:r>
              <a:rPr lang="pt-BR" baseline="0" dirty="0" err="1" smtClean="0"/>
              <a:t>my</a:t>
            </a:r>
            <a:r>
              <a:rPr lang="pt-BR" baseline="0" dirty="0" smtClean="0"/>
              <a:t> </a:t>
            </a:r>
            <a:r>
              <a:rPr lang="pt-BR" baseline="0" dirty="0" err="1" smtClean="0"/>
              <a:t>name</a:t>
            </a:r>
            <a:r>
              <a:rPr lang="pt-BR" baseline="0" dirty="0" smtClean="0"/>
              <a:t> </a:t>
            </a:r>
            <a:r>
              <a:rPr lang="pt-BR" baseline="0" dirty="0" err="1" smtClean="0"/>
              <a:t>is</a:t>
            </a:r>
            <a:r>
              <a:rPr lang="pt-BR" baseline="0" dirty="0" smtClean="0"/>
              <a:t> </a:t>
            </a:r>
            <a:r>
              <a:rPr lang="pt-BR" baseline="0" dirty="0" err="1" smtClean="0"/>
              <a:t>thaina</a:t>
            </a:r>
            <a:r>
              <a:rPr lang="pt-BR" baseline="0" dirty="0" smtClean="0"/>
              <a:t>, </a:t>
            </a:r>
            <a:r>
              <a:rPr lang="pt-BR" baseline="0" dirty="0" err="1" smtClean="0"/>
              <a:t>i’m</a:t>
            </a:r>
            <a:r>
              <a:rPr lang="pt-BR" baseline="0" dirty="0" smtClean="0"/>
              <a:t> </a:t>
            </a:r>
            <a:r>
              <a:rPr lang="pt-BR" baseline="0" dirty="0" err="1" smtClean="0"/>
              <a:t>biologist</a:t>
            </a:r>
            <a:r>
              <a:rPr lang="pt-BR" baseline="0" dirty="0" smtClean="0"/>
              <a:t>, </a:t>
            </a:r>
            <a:r>
              <a:rPr lang="pt-BR" baseline="0" dirty="0" err="1" smtClean="0"/>
              <a:t>phd</a:t>
            </a:r>
            <a:r>
              <a:rPr lang="pt-BR" baseline="0" dirty="0" smtClean="0"/>
              <a:t> </a:t>
            </a:r>
            <a:r>
              <a:rPr lang="pt-BR" baseline="0" dirty="0" err="1" smtClean="0"/>
              <a:t>student</a:t>
            </a:r>
            <a:r>
              <a:rPr lang="pt-BR" baseline="0" dirty="0" smtClean="0"/>
              <a:t> </a:t>
            </a:r>
            <a:r>
              <a:rPr lang="pt-BR" baseline="0" dirty="0" err="1" smtClean="0"/>
              <a:t>from</a:t>
            </a:r>
            <a:r>
              <a:rPr lang="pt-BR" baseline="0" dirty="0" smtClean="0"/>
              <a:t> </a:t>
            </a:r>
            <a:r>
              <a:rPr lang="pt-BR" baseline="0" dirty="0" err="1" smtClean="0"/>
              <a:t>brazil</a:t>
            </a:r>
            <a:r>
              <a:rPr lang="pt-BR" baseline="0" dirty="0" smtClean="0"/>
              <a:t>, </a:t>
            </a:r>
            <a:r>
              <a:rPr lang="pt-BR" baseline="0" dirty="0" err="1" smtClean="0"/>
              <a:t>since</a:t>
            </a:r>
            <a:r>
              <a:rPr lang="pt-BR" baseline="0" dirty="0" smtClean="0"/>
              <a:t> </a:t>
            </a:r>
            <a:r>
              <a:rPr lang="pt-BR" baseline="0" dirty="0" err="1" smtClean="0"/>
              <a:t>my</a:t>
            </a:r>
            <a:r>
              <a:rPr lang="pt-BR" baseline="0" dirty="0" smtClean="0"/>
              <a:t> </a:t>
            </a:r>
            <a:r>
              <a:rPr lang="pt-BR" baseline="0" dirty="0" err="1" smtClean="0"/>
              <a:t>graduation</a:t>
            </a:r>
            <a:r>
              <a:rPr lang="pt-BR" baseline="0" dirty="0" smtClean="0"/>
              <a:t> </a:t>
            </a:r>
            <a:r>
              <a:rPr lang="pt-BR" baseline="0" dirty="0" err="1" smtClean="0"/>
              <a:t>i’m</a:t>
            </a:r>
            <a:r>
              <a:rPr lang="pt-BR" baseline="0" dirty="0" smtClean="0"/>
              <a:t> </a:t>
            </a:r>
            <a:r>
              <a:rPr lang="pt-BR" baseline="0" dirty="0" err="1" smtClean="0"/>
              <a:t>working</a:t>
            </a:r>
            <a:r>
              <a:rPr lang="pt-BR" baseline="0" dirty="0" smtClean="0"/>
              <a:t> </a:t>
            </a:r>
            <a:r>
              <a:rPr lang="pt-BR" baseline="0" dirty="0" err="1" smtClean="0"/>
              <a:t>with</a:t>
            </a:r>
            <a:r>
              <a:rPr lang="pt-BR" baseline="0" dirty="0" smtClean="0"/>
              <a:t> </a:t>
            </a:r>
            <a:r>
              <a:rPr lang="pt-BR" baseline="0" dirty="0" err="1" smtClean="0"/>
              <a:t>shortfalls</a:t>
            </a:r>
            <a:r>
              <a:rPr lang="pt-BR" baseline="0" dirty="0" smtClean="0"/>
              <a:t> </a:t>
            </a:r>
            <a:r>
              <a:rPr lang="pt-BR" baseline="0" dirty="0" err="1" smtClean="0"/>
              <a:t>on</a:t>
            </a:r>
            <a:r>
              <a:rPr lang="pt-BR" baseline="0" dirty="0" smtClean="0"/>
              <a:t> </a:t>
            </a:r>
            <a:r>
              <a:rPr lang="pt-BR" baseline="0" dirty="0" err="1" smtClean="0"/>
              <a:t>biodiversity</a:t>
            </a:r>
            <a:r>
              <a:rPr lang="pt-BR" baseline="0" dirty="0" smtClean="0"/>
              <a:t> </a:t>
            </a:r>
            <a:r>
              <a:rPr lang="pt-BR" baseline="0" dirty="0" err="1" smtClean="0"/>
              <a:t>knowledge</a:t>
            </a:r>
            <a:r>
              <a:rPr lang="pt-BR"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I </a:t>
            </a:r>
            <a:r>
              <a:rPr lang="pt-BR" baseline="0" dirty="0" err="1" smtClean="0"/>
              <a:t>like</a:t>
            </a:r>
            <a:r>
              <a:rPr lang="pt-BR" baseline="0" dirty="0" smtClean="0"/>
              <a:t> </a:t>
            </a:r>
            <a:r>
              <a:rPr lang="pt-BR" baseline="0" dirty="0" err="1" smtClean="0"/>
              <a:t>to</a:t>
            </a:r>
            <a:r>
              <a:rPr lang="pt-BR" baseline="0" dirty="0" smtClean="0"/>
              <a:t> </a:t>
            </a:r>
            <a:r>
              <a:rPr lang="pt-BR" baseline="0" dirty="0" err="1" smtClean="0"/>
              <a:t>make</a:t>
            </a:r>
            <a:r>
              <a:rPr lang="pt-BR" baseline="0" dirty="0" smtClean="0"/>
              <a:t> </a:t>
            </a:r>
            <a:r>
              <a:rPr lang="pt-BR" baseline="0" dirty="0" err="1" smtClean="0"/>
              <a:t>maps</a:t>
            </a:r>
            <a:r>
              <a:rPr lang="pt-BR" baseline="0" dirty="0" smtClean="0"/>
              <a:t> </a:t>
            </a:r>
            <a:r>
              <a:rPr lang="pt-BR" baseline="0" dirty="0" err="1" smtClean="0"/>
              <a:t>with</a:t>
            </a:r>
            <a:r>
              <a:rPr lang="pt-BR" baseline="0" dirty="0" smtClean="0"/>
              <a:t> </a:t>
            </a:r>
            <a:r>
              <a:rPr lang="pt-BR" baseline="0" dirty="0" err="1" smtClean="0"/>
              <a:t>biological</a:t>
            </a:r>
            <a:r>
              <a:rPr lang="pt-BR" baseline="0" dirty="0" smtClean="0"/>
              <a:t> </a:t>
            </a:r>
            <a:r>
              <a:rPr lang="pt-BR" baseline="0" dirty="0" err="1" smtClean="0"/>
              <a:t>records</a:t>
            </a:r>
            <a:r>
              <a:rPr lang="pt-BR" baseline="0" dirty="0" smtClean="0"/>
              <a:t> </a:t>
            </a:r>
            <a:r>
              <a:rPr lang="pt-BR" baseline="0" dirty="0" err="1" smtClean="0"/>
              <a:t>and</a:t>
            </a:r>
            <a:r>
              <a:rPr lang="pt-BR" baseline="0" dirty="0" smtClean="0"/>
              <a:t> </a:t>
            </a:r>
            <a:r>
              <a:rPr lang="pt-BR" baseline="0" dirty="0" err="1" smtClean="0"/>
              <a:t>try</a:t>
            </a:r>
            <a:r>
              <a:rPr lang="pt-BR" baseline="0" dirty="0" smtClean="0"/>
              <a:t> </a:t>
            </a:r>
            <a:r>
              <a:rPr lang="pt-BR" baseline="0" dirty="0" err="1" smtClean="0"/>
              <a:t>to</a:t>
            </a:r>
            <a:r>
              <a:rPr lang="pt-BR" baseline="0" dirty="0" smtClean="0"/>
              <a:t> </a:t>
            </a:r>
            <a:r>
              <a:rPr lang="pt-BR" baseline="0" dirty="0" err="1" smtClean="0"/>
              <a:t>undersant</a:t>
            </a:r>
            <a:r>
              <a:rPr lang="pt-BR" baseline="0" dirty="0" smtClean="0"/>
              <a:t> gaps </a:t>
            </a:r>
            <a:r>
              <a:rPr lang="pt-BR" baseline="0" dirty="0" err="1" smtClean="0"/>
              <a:t>and</a:t>
            </a:r>
            <a:r>
              <a:rPr lang="pt-BR" baseline="0" dirty="0" smtClean="0"/>
              <a:t> </a:t>
            </a:r>
            <a:r>
              <a:rPr lang="pt-BR" baseline="0" dirty="0" err="1" smtClean="0"/>
              <a:t>trends</a:t>
            </a:r>
            <a:r>
              <a:rPr lang="pt-BR" baseline="0" dirty="0" smtClean="0"/>
              <a:t> in </a:t>
            </a:r>
            <a:r>
              <a:rPr lang="pt-BR" baseline="0" dirty="0" err="1" smtClean="0"/>
              <a:t>collect</a:t>
            </a:r>
            <a:r>
              <a:rPr lang="pt-BR" baseline="0" dirty="0" smtClean="0"/>
              <a:t> </a:t>
            </a:r>
            <a:r>
              <a:rPr lang="pt-BR" baseline="0" dirty="0" err="1" smtClean="0"/>
              <a:t>effort</a:t>
            </a:r>
            <a:r>
              <a:rPr lang="pt-BR" baseline="0" dirty="0" smtClean="0"/>
              <a:t>. In </a:t>
            </a:r>
            <a:r>
              <a:rPr lang="pt-BR" baseline="0" dirty="0" err="1" smtClean="0"/>
              <a:t>my</a:t>
            </a:r>
            <a:r>
              <a:rPr lang="pt-BR" baseline="0" dirty="0" smtClean="0"/>
              <a:t> </a:t>
            </a:r>
            <a:r>
              <a:rPr lang="pt-BR" baseline="0" dirty="0" err="1" smtClean="0"/>
              <a:t>pdh</a:t>
            </a:r>
            <a:r>
              <a:rPr lang="pt-BR" baseline="0" dirty="0" smtClean="0"/>
              <a:t> </a:t>
            </a:r>
            <a:r>
              <a:rPr lang="pt-BR" baseline="0" dirty="0" err="1" smtClean="0"/>
              <a:t>i’m</a:t>
            </a:r>
            <a:r>
              <a:rPr lang="pt-BR" baseline="0" dirty="0" smtClean="0"/>
              <a:t> </a:t>
            </a:r>
            <a:r>
              <a:rPr lang="pt-BR" baseline="0" dirty="0" err="1" smtClean="0"/>
              <a:t>working</a:t>
            </a:r>
            <a:r>
              <a:rPr lang="pt-BR" baseline="0" dirty="0" smtClean="0"/>
              <a:t> in </a:t>
            </a:r>
            <a:r>
              <a:rPr lang="pt-BR" baseline="0" dirty="0" err="1" smtClean="0"/>
              <a:t>african</a:t>
            </a:r>
            <a:r>
              <a:rPr lang="pt-BR" baseline="0" dirty="0" smtClean="0"/>
              <a:t> </a:t>
            </a:r>
            <a:r>
              <a:rPr lang="pt-BR" baseline="0" dirty="0" err="1" smtClean="0"/>
              <a:t>context</a:t>
            </a:r>
            <a:r>
              <a:rPr lang="pt-BR" baseline="0" dirty="0" smtClean="0"/>
              <a:t>.</a:t>
            </a:r>
            <a:endParaRPr lang="pt-BR" dirty="0" smtClean="0"/>
          </a:p>
          <a:p>
            <a:r>
              <a:rPr lang="pt-BR" dirty="0" smtClean="0"/>
              <a:t>...</a:t>
            </a:r>
          </a:p>
          <a:p>
            <a:r>
              <a:rPr lang="pt-BR" dirty="0" err="1" smtClean="0"/>
              <a:t>So</a:t>
            </a:r>
            <a:r>
              <a:rPr lang="pt-BR" dirty="0" smtClean="0"/>
              <a:t> </a:t>
            </a:r>
            <a:r>
              <a:rPr lang="pt-BR" dirty="0" err="1" smtClean="0"/>
              <a:t>our</a:t>
            </a:r>
            <a:r>
              <a:rPr lang="pt-BR" dirty="0" smtClean="0"/>
              <a:t> workshop </a:t>
            </a:r>
            <a:r>
              <a:rPr lang="pt-BR" dirty="0" err="1" smtClean="0"/>
              <a:t>is</a:t>
            </a:r>
            <a:r>
              <a:rPr lang="pt-BR" dirty="0" smtClean="0"/>
              <a:t> </a:t>
            </a:r>
            <a:r>
              <a:rPr lang="pt-BR" dirty="0" err="1" smtClean="0"/>
              <a:t>pratical</a:t>
            </a:r>
            <a:r>
              <a:rPr lang="pt-BR" dirty="0" smtClean="0"/>
              <a:t> </a:t>
            </a:r>
            <a:r>
              <a:rPr lang="pt-BR" dirty="0" err="1" smtClean="0"/>
              <a:t>but</a:t>
            </a:r>
            <a:r>
              <a:rPr lang="pt-BR" dirty="0" smtClean="0"/>
              <a:t> </a:t>
            </a:r>
            <a:r>
              <a:rPr lang="pt-BR" dirty="0" err="1" smtClean="0"/>
              <a:t>we</a:t>
            </a:r>
            <a:r>
              <a:rPr lang="pt-BR" dirty="0" smtClean="0"/>
              <a:t> </a:t>
            </a:r>
            <a:r>
              <a:rPr lang="pt-BR" dirty="0" err="1" smtClean="0"/>
              <a:t>will</a:t>
            </a:r>
            <a:r>
              <a:rPr lang="pt-BR" dirty="0" smtClean="0"/>
              <a:t> start </a:t>
            </a:r>
            <a:r>
              <a:rPr lang="pt-BR" dirty="0" err="1" smtClean="0"/>
              <a:t>with</a:t>
            </a:r>
            <a:r>
              <a:rPr lang="pt-BR" dirty="0" smtClean="0"/>
              <a:t> a overview </a:t>
            </a:r>
            <a:r>
              <a:rPr lang="pt-BR" dirty="0" err="1" smtClean="0"/>
              <a:t>about</a:t>
            </a:r>
            <a:r>
              <a:rPr lang="pt-BR" dirty="0" smtClean="0"/>
              <a:t> </a:t>
            </a:r>
            <a:r>
              <a:rPr lang="pt-BR" dirty="0" err="1" smtClean="0"/>
              <a:t>biodiversity</a:t>
            </a:r>
            <a:r>
              <a:rPr lang="pt-BR" dirty="0" smtClean="0"/>
              <a:t> data </a:t>
            </a:r>
            <a:r>
              <a:rPr lang="pt-BR" dirty="0" err="1" smtClean="0"/>
              <a:t>and</a:t>
            </a:r>
            <a:r>
              <a:rPr lang="pt-BR" dirty="0" smtClean="0"/>
              <a:t> data </a:t>
            </a:r>
            <a:r>
              <a:rPr lang="pt-BR" dirty="0" err="1" smtClean="0"/>
              <a:t>quality</a:t>
            </a:r>
            <a:r>
              <a:rPr lang="pt-BR" dirty="0" smtClean="0"/>
              <a:t>. </a:t>
            </a:r>
            <a:r>
              <a:rPr lang="pt-BR" dirty="0" err="1" smtClean="0"/>
              <a:t>If</a:t>
            </a:r>
            <a:r>
              <a:rPr lang="pt-BR" dirty="0" smtClean="0"/>
              <a:t> </a:t>
            </a:r>
            <a:r>
              <a:rPr lang="pt-BR" dirty="0" err="1" smtClean="0"/>
              <a:t>you</a:t>
            </a:r>
            <a:r>
              <a:rPr lang="pt-BR" dirty="0" smtClean="0"/>
              <a:t> </a:t>
            </a:r>
            <a:r>
              <a:rPr lang="pt-BR" dirty="0" err="1" smtClean="0"/>
              <a:t>have</a:t>
            </a:r>
            <a:r>
              <a:rPr lang="pt-BR" dirty="0" smtClean="0"/>
              <a:t> some </a:t>
            </a:r>
            <a:r>
              <a:rPr lang="pt-BR" dirty="0" err="1" smtClean="0"/>
              <a:t>question</a:t>
            </a:r>
            <a:r>
              <a:rPr lang="pt-BR" dirty="0" smtClean="0"/>
              <a:t> </a:t>
            </a:r>
            <a:r>
              <a:rPr lang="pt-BR" dirty="0" err="1" smtClean="0"/>
              <a:t>during</a:t>
            </a:r>
            <a:r>
              <a:rPr lang="pt-BR" dirty="0" smtClean="0"/>
              <a:t> </a:t>
            </a:r>
            <a:r>
              <a:rPr lang="pt-BR" dirty="0" err="1" smtClean="0"/>
              <a:t>presentation</a:t>
            </a:r>
            <a:r>
              <a:rPr lang="pt-BR" dirty="0" smtClean="0"/>
              <a:t> </a:t>
            </a:r>
            <a:r>
              <a:rPr lang="pt-BR" dirty="0" err="1" smtClean="0"/>
              <a:t>you</a:t>
            </a:r>
            <a:r>
              <a:rPr lang="pt-BR" dirty="0" smtClean="0"/>
              <a:t> </a:t>
            </a:r>
            <a:r>
              <a:rPr lang="pt-BR" dirty="0" err="1" smtClean="0"/>
              <a:t>can</a:t>
            </a:r>
            <a:r>
              <a:rPr lang="pt-BR" dirty="0" smtClean="0"/>
              <a:t> </a:t>
            </a:r>
            <a:r>
              <a:rPr lang="pt-BR" dirty="0" err="1" smtClean="0"/>
              <a:t>ask</a:t>
            </a:r>
            <a:r>
              <a:rPr lang="pt-BR" dirty="0" smtClean="0"/>
              <a:t>.</a:t>
            </a:r>
            <a:endParaRPr lang="pt-BR" dirty="0"/>
          </a:p>
        </p:txBody>
      </p:sp>
      <p:sp>
        <p:nvSpPr>
          <p:cNvPr id="4" name="Espaço Reservado para Número de Slide 3"/>
          <p:cNvSpPr>
            <a:spLocks noGrp="1"/>
          </p:cNvSpPr>
          <p:nvPr>
            <p:ph type="sldNum" sz="quarter" idx="10"/>
          </p:nvPr>
        </p:nvSpPr>
        <p:spPr/>
        <p:txBody>
          <a:bodyPr/>
          <a:lstStyle/>
          <a:p>
            <a:fld id="{A1F477DD-BCC5-4587-91F4-35ADC1FADC7E}" type="slidenum">
              <a:rPr lang="pt-BR" smtClean="0"/>
              <a:t>1</a:t>
            </a:fld>
            <a:endParaRPr lang="pt-BR"/>
          </a:p>
        </p:txBody>
      </p:sp>
    </p:spTree>
    <p:extLst>
      <p:ext uri="{BB962C8B-B14F-4D97-AF65-F5344CB8AC3E}">
        <p14:creationId xmlns:p14="http://schemas.microsoft.com/office/powerpoint/2010/main" val="1688452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smtClean="0"/>
              <a:t>All</a:t>
            </a:r>
            <a:r>
              <a:rPr lang="pt-BR" baseline="0" dirty="0" smtClean="0"/>
              <a:t> </a:t>
            </a:r>
            <a:r>
              <a:rPr lang="pt-BR" baseline="0" dirty="0" err="1" smtClean="0"/>
              <a:t>of</a:t>
            </a:r>
            <a:r>
              <a:rPr lang="pt-BR" baseline="0" dirty="0" smtClean="0"/>
              <a:t> </a:t>
            </a:r>
            <a:r>
              <a:rPr lang="pt-BR" baseline="0" dirty="0" err="1" smtClean="0"/>
              <a:t>them</a:t>
            </a:r>
            <a:r>
              <a:rPr lang="pt-BR" baseline="0" dirty="0" smtClean="0"/>
              <a:t> </a:t>
            </a:r>
            <a:r>
              <a:rPr lang="pt-BR" baseline="0" dirty="0" err="1" smtClean="0"/>
              <a:t>results</a:t>
            </a:r>
            <a:r>
              <a:rPr lang="pt-BR" baseline="0" dirty="0" smtClean="0"/>
              <a:t> in </a:t>
            </a:r>
            <a:r>
              <a:rPr lang="pt-BR" baseline="0" dirty="0" err="1" smtClean="0"/>
              <a:t>maps</a:t>
            </a:r>
            <a:r>
              <a:rPr lang="pt-BR" baseline="0" dirty="0" smtClean="0"/>
              <a:t> </a:t>
            </a:r>
            <a:r>
              <a:rPr lang="pt-BR" baseline="0" dirty="0" err="1" smtClean="0"/>
              <a:t>with</a:t>
            </a:r>
            <a:r>
              <a:rPr lang="pt-BR" baseline="0" dirty="0" smtClean="0"/>
              <a:t> a </a:t>
            </a:r>
            <a:r>
              <a:rPr lang="pt-BR" baseline="0" dirty="0" err="1" smtClean="0"/>
              <a:t>scale</a:t>
            </a:r>
            <a:r>
              <a:rPr lang="pt-BR" baseline="0" dirty="0" smtClean="0"/>
              <a:t>..</a:t>
            </a:r>
          </a:p>
          <a:p>
            <a:r>
              <a:rPr lang="pt-BR" baseline="0" dirty="0" err="1" smtClean="0"/>
              <a:t>And</a:t>
            </a:r>
            <a:r>
              <a:rPr lang="pt-BR" baseline="0" dirty="0" smtClean="0"/>
              <a:t> </a:t>
            </a:r>
            <a:r>
              <a:rPr lang="pt-BR" baseline="0" dirty="0" err="1" smtClean="0"/>
              <a:t>we</a:t>
            </a:r>
            <a:r>
              <a:rPr lang="pt-BR" baseline="0" dirty="0" smtClean="0"/>
              <a:t> </a:t>
            </a:r>
            <a:r>
              <a:rPr lang="pt-BR" baseline="0" dirty="0" err="1" smtClean="0"/>
              <a:t>can</a:t>
            </a:r>
            <a:r>
              <a:rPr lang="pt-BR" baseline="0" dirty="0" smtClean="0"/>
              <a:t> </a:t>
            </a:r>
            <a:r>
              <a:rPr lang="pt-BR" baseline="0" dirty="0" err="1" smtClean="0"/>
              <a:t>see</a:t>
            </a:r>
            <a:r>
              <a:rPr lang="pt-BR" baseline="0" dirty="0" smtClean="0"/>
              <a:t> </a:t>
            </a:r>
            <a:r>
              <a:rPr lang="pt-BR" baseline="0" dirty="0" err="1" smtClean="0"/>
              <a:t>and</a:t>
            </a:r>
            <a:r>
              <a:rPr lang="pt-BR" baseline="0" dirty="0" smtClean="0"/>
              <a:t> </a:t>
            </a:r>
            <a:r>
              <a:rPr lang="pt-BR" baseline="0" dirty="0" err="1" smtClean="0"/>
              <a:t>analyse</a:t>
            </a:r>
            <a:r>
              <a:rPr lang="pt-BR" baseline="0" dirty="0" smtClean="0"/>
              <a:t> </a:t>
            </a:r>
            <a:r>
              <a:rPr lang="pt-BR" baseline="0" dirty="0" err="1" smtClean="0"/>
              <a:t>areas</a:t>
            </a:r>
            <a:r>
              <a:rPr lang="pt-BR" baseline="0" dirty="0" smtClean="0"/>
              <a:t> </a:t>
            </a:r>
            <a:r>
              <a:rPr lang="pt-BR" baseline="0" dirty="0" err="1" smtClean="0"/>
              <a:t>with</a:t>
            </a:r>
            <a:r>
              <a:rPr lang="pt-BR" baseline="0" dirty="0" smtClean="0"/>
              <a:t> </a:t>
            </a:r>
            <a:r>
              <a:rPr lang="pt-BR" baseline="0" dirty="0" err="1" smtClean="0"/>
              <a:t>low</a:t>
            </a:r>
            <a:r>
              <a:rPr lang="pt-BR" baseline="0" dirty="0" smtClean="0"/>
              <a:t> </a:t>
            </a:r>
            <a:r>
              <a:rPr lang="pt-BR" baseline="0" dirty="0" err="1" smtClean="0"/>
              <a:t>to</a:t>
            </a:r>
            <a:r>
              <a:rPr lang="pt-BR" baseline="0" dirty="0" smtClean="0"/>
              <a:t> high </a:t>
            </a:r>
            <a:r>
              <a:rPr lang="pt-BR" baseline="0" dirty="0" err="1" smtClean="0"/>
              <a:t>effort</a:t>
            </a:r>
            <a:r>
              <a:rPr lang="pt-BR" baseline="0" dirty="0" smtClean="0"/>
              <a:t> </a:t>
            </a:r>
            <a:r>
              <a:rPr lang="pt-BR" baseline="0" dirty="0" err="1" smtClean="0"/>
              <a:t>and</a:t>
            </a:r>
            <a:r>
              <a:rPr lang="pt-BR" baseline="0" dirty="0" smtClean="0"/>
              <a:t> </a:t>
            </a:r>
            <a:r>
              <a:rPr lang="pt-BR" baseline="0" dirty="0" err="1" smtClean="0"/>
              <a:t>quality</a:t>
            </a:r>
            <a:r>
              <a:rPr lang="pt-BR" baseline="0" dirty="0" smtClean="0"/>
              <a:t>.</a:t>
            </a:r>
            <a:endParaRPr lang="pt-BR" dirty="0"/>
          </a:p>
        </p:txBody>
      </p:sp>
      <p:sp>
        <p:nvSpPr>
          <p:cNvPr id="4" name="Espaço Reservado para Número de Slide 3"/>
          <p:cNvSpPr>
            <a:spLocks noGrp="1"/>
          </p:cNvSpPr>
          <p:nvPr>
            <p:ph type="sldNum" sz="quarter" idx="10"/>
          </p:nvPr>
        </p:nvSpPr>
        <p:spPr/>
        <p:txBody>
          <a:bodyPr/>
          <a:lstStyle/>
          <a:p>
            <a:fld id="{A1F477DD-BCC5-4587-91F4-35ADC1FADC7E}" type="slidenum">
              <a:rPr lang="pt-BR" smtClean="0"/>
              <a:t>10</a:t>
            </a:fld>
            <a:endParaRPr lang="pt-BR"/>
          </a:p>
        </p:txBody>
      </p:sp>
    </p:spTree>
    <p:extLst>
      <p:ext uri="{BB962C8B-B14F-4D97-AF65-F5344CB8AC3E}">
        <p14:creationId xmlns:p14="http://schemas.microsoft.com/office/powerpoint/2010/main" val="2926564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smtClean="0"/>
              <a:t>Now</a:t>
            </a:r>
            <a:r>
              <a:rPr lang="pt-BR" baseline="0" dirty="0" smtClean="0"/>
              <a:t> </a:t>
            </a:r>
            <a:r>
              <a:rPr lang="pt-BR" baseline="0" dirty="0" err="1" smtClean="0"/>
              <a:t>we</a:t>
            </a:r>
            <a:r>
              <a:rPr lang="pt-BR" baseline="0" dirty="0" smtClean="0"/>
              <a:t> </a:t>
            </a:r>
            <a:r>
              <a:rPr lang="pt-BR" baseline="0" dirty="0" err="1" smtClean="0"/>
              <a:t>will</a:t>
            </a:r>
            <a:r>
              <a:rPr lang="pt-BR" baseline="0" dirty="0" smtClean="0"/>
              <a:t> </a:t>
            </a:r>
            <a:r>
              <a:rPr lang="pt-BR" baseline="0" dirty="0" err="1" smtClean="0"/>
              <a:t>focus</a:t>
            </a:r>
            <a:r>
              <a:rPr lang="pt-BR" baseline="0" dirty="0" smtClean="0"/>
              <a:t> in </a:t>
            </a:r>
            <a:r>
              <a:rPr lang="pt-BR" baseline="0" dirty="0" err="1" smtClean="0"/>
              <a:t>the</a:t>
            </a:r>
            <a:r>
              <a:rPr lang="pt-BR" baseline="0" dirty="0" smtClean="0"/>
              <a:t> </a:t>
            </a:r>
            <a:r>
              <a:rPr lang="pt-BR" baseline="0" dirty="0" err="1" smtClean="0"/>
              <a:t>components</a:t>
            </a:r>
            <a:r>
              <a:rPr lang="pt-BR" baseline="0" dirty="0" smtClean="0"/>
              <a:t> </a:t>
            </a:r>
            <a:r>
              <a:rPr lang="pt-BR" baseline="0" dirty="0" err="1" smtClean="0"/>
              <a:t>of</a:t>
            </a:r>
            <a:r>
              <a:rPr lang="pt-BR" baseline="0" dirty="0" smtClean="0"/>
              <a:t> </a:t>
            </a:r>
            <a:r>
              <a:rPr lang="pt-BR" baseline="0" dirty="0" err="1" smtClean="0"/>
              <a:t>mobis</a:t>
            </a:r>
            <a:r>
              <a:rPr lang="pt-BR" baseline="0" dirty="0" smtClean="0"/>
              <a:t>..</a:t>
            </a:r>
          </a:p>
          <a:p>
            <a:r>
              <a:rPr lang="pt-BR" baseline="0" dirty="0" err="1" smtClean="0"/>
              <a:t>That</a:t>
            </a:r>
            <a:r>
              <a:rPr lang="pt-BR" baseline="0" dirty="0" smtClean="0"/>
              <a:t> </a:t>
            </a:r>
            <a:r>
              <a:rPr lang="pt-BR" baseline="0" dirty="0" err="1" smtClean="0"/>
              <a:t>is</a:t>
            </a:r>
            <a:r>
              <a:rPr lang="pt-BR" baseline="0" dirty="0" smtClean="0"/>
              <a:t> </a:t>
            </a:r>
            <a:r>
              <a:rPr lang="pt-BR" baseline="0" dirty="0" err="1" smtClean="0"/>
              <a:t>completeness</a:t>
            </a:r>
            <a:r>
              <a:rPr lang="pt-BR" baseline="0" dirty="0" smtClean="0"/>
              <a:t> </a:t>
            </a:r>
            <a:r>
              <a:rPr lang="pt-BR" baseline="0" dirty="0" err="1" smtClean="0"/>
              <a:t>that</a:t>
            </a:r>
            <a:r>
              <a:rPr lang="pt-BR" baseline="0" dirty="0" smtClean="0"/>
              <a:t> I </a:t>
            </a:r>
            <a:r>
              <a:rPr lang="pt-BR" baseline="0" dirty="0" err="1" smtClean="0"/>
              <a:t>presented</a:t>
            </a:r>
            <a:r>
              <a:rPr lang="pt-BR" baseline="0" dirty="0" smtClean="0"/>
              <a:t>.</a:t>
            </a:r>
          </a:p>
          <a:p>
            <a:r>
              <a:rPr lang="pt-BR" baseline="0" dirty="0" err="1" smtClean="0"/>
              <a:t>And</a:t>
            </a:r>
            <a:r>
              <a:rPr lang="pt-BR" baseline="0" dirty="0" smtClean="0"/>
              <a:t> </a:t>
            </a:r>
            <a:r>
              <a:rPr lang="pt-BR" baseline="0" dirty="0" err="1" smtClean="0"/>
              <a:t>taxonomy</a:t>
            </a:r>
            <a:r>
              <a:rPr lang="pt-BR" baseline="0" dirty="0" smtClean="0"/>
              <a:t> </a:t>
            </a:r>
            <a:r>
              <a:rPr lang="pt-BR" baseline="0" dirty="0" err="1" smtClean="0"/>
              <a:t>quality</a:t>
            </a:r>
            <a:r>
              <a:rPr lang="pt-BR" baseline="0" dirty="0" smtClean="0"/>
              <a:t> </a:t>
            </a:r>
            <a:r>
              <a:rPr lang="pt-BR" baseline="0" dirty="0" err="1" smtClean="0"/>
              <a:t>and</a:t>
            </a:r>
            <a:r>
              <a:rPr lang="pt-BR" baseline="0" dirty="0" smtClean="0"/>
              <a:t> temporal </a:t>
            </a:r>
            <a:r>
              <a:rPr lang="pt-BR" baseline="0" dirty="0" err="1" smtClean="0"/>
              <a:t>decay</a:t>
            </a:r>
            <a:r>
              <a:rPr lang="pt-BR" baseline="0" dirty="0" smtClean="0"/>
              <a:t>..</a:t>
            </a:r>
          </a:p>
          <a:p>
            <a:endParaRPr lang="pt-BR" dirty="0"/>
          </a:p>
        </p:txBody>
      </p:sp>
      <p:sp>
        <p:nvSpPr>
          <p:cNvPr id="4" name="Espaço Reservado para Número de Slide 3"/>
          <p:cNvSpPr>
            <a:spLocks noGrp="1"/>
          </p:cNvSpPr>
          <p:nvPr>
            <p:ph type="sldNum" sz="quarter" idx="10"/>
          </p:nvPr>
        </p:nvSpPr>
        <p:spPr/>
        <p:txBody>
          <a:bodyPr/>
          <a:lstStyle/>
          <a:p>
            <a:fld id="{A1F477DD-BCC5-4587-91F4-35ADC1FADC7E}" type="slidenum">
              <a:rPr lang="pt-BR" smtClean="0"/>
              <a:t>11</a:t>
            </a:fld>
            <a:endParaRPr lang="pt-BR"/>
          </a:p>
        </p:txBody>
      </p:sp>
    </p:spTree>
    <p:extLst>
      <p:ext uri="{BB962C8B-B14F-4D97-AF65-F5344CB8AC3E}">
        <p14:creationId xmlns:p14="http://schemas.microsoft.com/office/powerpoint/2010/main" val="3717010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PT" dirty="0" smtClean="0"/>
              <a:t>Em um mundo ideal, cada espécie recém-descrita teria sido meticulosamente documentada, identificada de forma inequívoca, nomeada e alocada definitiva e permanentemente um ramo único na árvore da vida usando métodos idênticos baseados em um conceito único e universalmente aplicado do que constitui uma espécie.</a:t>
            </a:r>
          </a:p>
          <a:p>
            <a:pPr marL="0" marR="0" indent="0" algn="l" defTabSz="914400" rtl="0" eaLnBrk="1" fontAlgn="auto" latinLnBrk="0" hangingPunct="1">
              <a:lnSpc>
                <a:spcPct val="100000"/>
              </a:lnSpc>
              <a:spcBef>
                <a:spcPts val="0"/>
              </a:spcBef>
              <a:spcAft>
                <a:spcPts val="0"/>
              </a:spcAft>
              <a:buClrTx/>
              <a:buSzTx/>
              <a:buFontTx/>
              <a:buNone/>
              <a:tabLst/>
              <a:defRPr/>
            </a:pPr>
            <a:endParaRPr lang="pt-P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PT" dirty="0" smtClean="0"/>
              <a:t>No mundo real, os taxonomistas têm usado (e continuam a usar) uma variedade de conceitos de espécies e métodos de delimitação (Zachos, 2016, 2018b) para identificar novas espécies e reavaliar espécies já documentadas, sendo extremamente comum em alguns grupos para que os táxons politípicos sejam divididos, criando uma ou mais espécies novas, ou para que espécies intimamente relacionadas sejam reclassificadas como uma única espécie (conhecida como 'aglomerado');</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PT" dirty="0" smtClean="0"/>
              <a:t>Muitas dessas mudanças devem-se aos avanços nos métodos moleculares e computacionais, combinados com um grande número de conceitos de espécies concorrentes lutando pelo domínio (Kitchener et al., 2022; Zachos, 2018b);</a:t>
            </a:r>
          </a:p>
          <a:p>
            <a:endParaRPr lang="pt-BR" dirty="0"/>
          </a:p>
        </p:txBody>
      </p:sp>
      <p:sp>
        <p:nvSpPr>
          <p:cNvPr id="4" name="Espaço Reservado para Número de Slide 3"/>
          <p:cNvSpPr>
            <a:spLocks noGrp="1"/>
          </p:cNvSpPr>
          <p:nvPr>
            <p:ph type="sldNum" sz="quarter" idx="10"/>
          </p:nvPr>
        </p:nvSpPr>
        <p:spPr/>
        <p:txBody>
          <a:bodyPr/>
          <a:lstStyle/>
          <a:p>
            <a:fld id="{A1F477DD-BCC5-4587-91F4-35ADC1FADC7E}" type="slidenum">
              <a:rPr lang="pt-BR" smtClean="0"/>
              <a:t>12</a:t>
            </a:fld>
            <a:endParaRPr lang="pt-BR"/>
          </a:p>
        </p:txBody>
      </p:sp>
    </p:spTree>
    <p:extLst>
      <p:ext uri="{BB962C8B-B14F-4D97-AF65-F5344CB8AC3E}">
        <p14:creationId xmlns:p14="http://schemas.microsoft.com/office/powerpoint/2010/main" val="493407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The </a:t>
            </a:r>
            <a:r>
              <a:rPr lang="pt-BR" dirty="0" err="1" smtClean="0"/>
              <a:t>taxonomic</a:t>
            </a:r>
            <a:r>
              <a:rPr lang="pt-BR" dirty="0" smtClean="0"/>
              <a:t> </a:t>
            </a:r>
            <a:r>
              <a:rPr lang="pt-BR" dirty="0" err="1" smtClean="0"/>
              <a:t>uncertainty</a:t>
            </a:r>
            <a:r>
              <a:rPr lang="pt-BR" baseline="0" dirty="0" smtClean="0"/>
              <a:t> </a:t>
            </a:r>
            <a:r>
              <a:rPr lang="pt-BR" baseline="0" dirty="0" err="1" smtClean="0"/>
              <a:t>has</a:t>
            </a:r>
            <a:r>
              <a:rPr lang="pt-BR" baseline="0" dirty="0" smtClean="0"/>
              <a:t> </a:t>
            </a:r>
            <a:r>
              <a:rPr lang="pt-BR" baseline="0" dirty="0" err="1" smtClean="0"/>
              <a:t>two</a:t>
            </a:r>
            <a:r>
              <a:rPr lang="pt-BR" baseline="0" dirty="0" smtClean="0"/>
              <a:t> </a:t>
            </a:r>
            <a:r>
              <a:rPr lang="pt-BR" baseline="0" dirty="0" err="1" smtClean="0"/>
              <a:t>kinds</a:t>
            </a:r>
            <a:r>
              <a:rPr lang="pt-BR" baseline="0" dirty="0" smtClean="0"/>
              <a:t> </a:t>
            </a:r>
            <a:r>
              <a:rPr lang="pt-BR" baseline="0" dirty="0" err="1" smtClean="0"/>
              <a:t>of</a:t>
            </a:r>
            <a:r>
              <a:rPr lang="pt-BR" baseline="0" dirty="0" smtClean="0"/>
              <a:t> </a:t>
            </a:r>
            <a:r>
              <a:rPr lang="pt-BR" baseline="0" dirty="0" err="1" smtClean="0"/>
              <a:t>errors</a:t>
            </a:r>
            <a:r>
              <a:rPr lang="pt-BR" baseline="0" dirty="0" smtClean="0"/>
              <a:t> </a:t>
            </a:r>
            <a:r>
              <a:rPr lang="pt-BR" baseline="0" dirty="0" err="1" smtClean="0"/>
              <a:t>associated</a:t>
            </a:r>
            <a:r>
              <a:rPr lang="pt-BR" baseline="0" dirty="0" smtClean="0"/>
              <a:t>..</a:t>
            </a:r>
          </a:p>
          <a:p>
            <a:r>
              <a:rPr lang="pt-BR" baseline="0" dirty="0" err="1" smtClean="0"/>
              <a:t>One</a:t>
            </a:r>
            <a:r>
              <a:rPr lang="pt-BR" baseline="0" dirty="0" smtClean="0"/>
              <a:t> </a:t>
            </a:r>
            <a:r>
              <a:rPr lang="pt-BR" baseline="0" dirty="0" err="1" smtClean="0"/>
              <a:t>regarding</a:t>
            </a:r>
            <a:r>
              <a:rPr lang="pt-BR" baseline="0" dirty="0" smtClean="0"/>
              <a:t> </a:t>
            </a:r>
            <a:r>
              <a:rPr lang="pt-BR" baseline="0" dirty="0" err="1" smtClean="0"/>
              <a:t>taxonomic</a:t>
            </a:r>
            <a:r>
              <a:rPr lang="pt-BR" baseline="0" dirty="0" smtClean="0"/>
              <a:t> </a:t>
            </a:r>
            <a:r>
              <a:rPr lang="pt-BR" baseline="0" dirty="0" err="1" smtClean="0"/>
              <a:t>and</a:t>
            </a:r>
            <a:r>
              <a:rPr lang="pt-BR" baseline="0" dirty="0" smtClean="0"/>
              <a:t> </a:t>
            </a:r>
            <a:r>
              <a:rPr lang="pt-BR" baseline="0" dirty="0" err="1" smtClean="0"/>
              <a:t>other</a:t>
            </a:r>
            <a:r>
              <a:rPr lang="pt-BR" baseline="0" dirty="0" smtClean="0"/>
              <a:t> </a:t>
            </a:r>
            <a:r>
              <a:rPr lang="pt-BR" baseline="0" dirty="0" err="1" smtClean="0"/>
              <a:t>identification</a:t>
            </a:r>
            <a:r>
              <a:rPr lang="pt-BR" baseline="0" dirty="0" smtClean="0"/>
              <a:t>..</a:t>
            </a:r>
          </a:p>
          <a:p>
            <a:endParaRPr lang="pt-BR" baseline="0" dirty="0" smtClean="0"/>
          </a:p>
          <a:p>
            <a:endParaRPr lang="pt-BR" dirty="0"/>
          </a:p>
        </p:txBody>
      </p:sp>
      <p:sp>
        <p:nvSpPr>
          <p:cNvPr id="4" name="Espaço Reservado para Número de Slide 3"/>
          <p:cNvSpPr>
            <a:spLocks noGrp="1"/>
          </p:cNvSpPr>
          <p:nvPr>
            <p:ph type="sldNum" sz="quarter" idx="10"/>
          </p:nvPr>
        </p:nvSpPr>
        <p:spPr/>
        <p:txBody>
          <a:bodyPr/>
          <a:lstStyle/>
          <a:p>
            <a:fld id="{A1F477DD-BCC5-4587-91F4-35ADC1FADC7E}" type="slidenum">
              <a:rPr lang="pt-BR" smtClean="0"/>
              <a:t>13</a:t>
            </a:fld>
            <a:endParaRPr lang="pt-BR"/>
          </a:p>
        </p:txBody>
      </p:sp>
    </p:spTree>
    <p:extLst>
      <p:ext uri="{BB962C8B-B14F-4D97-AF65-F5344CB8AC3E}">
        <p14:creationId xmlns:p14="http://schemas.microsoft.com/office/powerpoint/2010/main" val="2906242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541020" lvl="2" indent="-266700">
              <a:lnSpc>
                <a:spcPct val="150000"/>
              </a:lnSpc>
            </a:pPr>
            <a:r>
              <a:rPr lang="en-US" sz="1800" dirty="0" smtClean="0">
                <a:solidFill>
                  <a:srgbClr val="FF0000"/>
                </a:solidFill>
              </a:rPr>
              <a:t>Is</a:t>
            </a:r>
            <a:r>
              <a:rPr lang="en-US" sz="1800" baseline="0" dirty="0" smtClean="0">
                <a:solidFill>
                  <a:srgbClr val="FF0000"/>
                </a:solidFill>
              </a:rPr>
              <a:t> still </a:t>
            </a:r>
            <a:r>
              <a:rPr lang="en-US" sz="1800" baseline="0" dirty="0" err="1" smtClean="0">
                <a:solidFill>
                  <a:srgbClr val="FF0000"/>
                </a:solidFill>
              </a:rPr>
              <a:t>dificult</a:t>
            </a:r>
            <a:r>
              <a:rPr lang="en-US" sz="1800" baseline="0" dirty="0" smtClean="0">
                <a:solidFill>
                  <a:srgbClr val="FF0000"/>
                </a:solidFill>
              </a:rPr>
              <a:t> </a:t>
            </a:r>
            <a:r>
              <a:rPr lang="en-US" sz="1800" baseline="0" dirty="0" err="1" smtClean="0">
                <a:solidFill>
                  <a:srgbClr val="FF0000"/>
                </a:solidFill>
              </a:rPr>
              <a:t>analyse</a:t>
            </a:r>
            <a:r>
              <a:rPr lang="en-US" sz="1800" baseline="0" dirty="0" smtClean="0">
                <a:solidFill>
                  <a:srgbClr val="FF0000"/>
                </a:solidFill>
              </a:rPr>
              <a:t> taxonomic uncertainty..</a:t>
            </a:r>
          </a:p>
          <a:p>
            <a:pPr marL="541020" lvl="2" indent="-266700">
              <a:lnSpc>
                <a:spcPct val="150000"/>
              </a:lnSpc>
            </a:pPr>
            <a:r>
              <a:rPr lang="en-US" sz="1800" dirty="0" smtClean="0">
                <a:solidFill>
                  <a:srgbClr val="FF0000"/>
                </a:solidFill>
              </a:rPr>
              <a:t>And literature</a:t>
            </a:r>
            <a:r>
              <a:rPr lang="en-US" sz="1800" baseline="0" dirty="0" smtClean="0">
                <a:solidFill>
                  <a:srgbClr val="FF0000"/>
                </a:solidFill>
              </a:rPr>
              <a:t> often refers this errors as associated with who is identifying the </a:t>
            </a:r>
            <a:r>
              <a:rPr lang="en-US" sz="1800" baseline="0" dirty="0" err="1" smtClean="0">
                <a:solidFill>
                  <a:srgbClr val="FF0000"/>
                </a:solidFill>
              </a:rPr>
              <a:t>speciems</a:t>
            </a:r>
            <a:r>
              <a:rPr lang="en-US" sz="1800" baseline="0" dirty="0" smtClean="0">
                <a:solidFill>
                  <a:srgbClr val="FF0000"/>
                </a:solidFill>
              </a:rPr>
              <a:t>..</a:t>
            </a:r>
          </a:p>
          <a:p>
            <a:pPr marL="541020" lvl="2" indent="-266700">
              <a:lnSpc>
                <a:spcPct val="150000"/>
              </a:lnSpc>
            </a:pPr>
            <a:r>
              <a:rPr lang="en-US" sz="1800" baseline="0" dirty="0" smtClean="0">
                <a:solidFill>
                  <a:srgbClr val="FF0000"/>
                </a:solidFill>
              </a:rPr>
              <a:t>So taxonomist trends to identify with high quality than amateurs..</a:t>
            </a:r>
          </a:p>
          <a:p>
            <a:pPr marL="541020" lvl="2" indent="-266700">
              <a:lnSpc>
                <a:spcPct val="150000"/>
              </a:lnSpc>
            </a:pPr>
            <a:r>
              <a:rPr lang="en-US" sz="1800" baseline="0" dirty="0" smtClean="0">
                <a:solidFill>
                  <a:srgbClr val="FF0000"/>
                </a:solidFill>
              </a:rPr>
              <a:t>And this errors is associated with type of data.. As we can see in graphic.. The most of </a:t>
            </a:r>
            <a:r>
              <a:rPr lang="en-US" sz="1800" baseline="0" dirty="0" err="1" smtClean="0">
                <a:solidFill>
                  <a:srgbClr val="FF0000"/>
                </a:solidFill>
              </a:rPr>
              <a:t>gbif</a:t>
            </a:r>
            <a:r>
              <a:rPr lang="en-US" sz="1800" baseline="0" dirty="0" smtClean="0">
                <a:solidFill>
                  <a:srgbClr val="FF0000"/>
                </a:solidFill>
              </a:rPr>
              <a:t> data is from human observation, for examples birdwatchers or wildlife photographers, sometimes with no experience or training. </a:t>
            </a:r>
            <a:endParaRPr lang="en-US" sz="1800" dirty="0">
              <a:solidFill>
                <a:srgbClr val="FF0000"/>
              </a:solidFill>
            </a:endParaRPr>
          </a:p>
        </p:txBody>
      </p:sp>
      <p:sp>
        <p:nvSpPr>
          <p:cNvPr id="4" name="Espaço Reservado para Número de Slide 3"/>
          <p:cNvSpPr>
            <a:spLocks noGrp="1"/>
          </p:cNvSpPr>
          <p:nvPr>
            <p:ph type="sldNum" sz="quarter" idx="10"/>
          </p:nvPr>
        </p:nvSpPr>
        <p:spPr/>
        <p:txBody>
          <a:bodyPr/>
          <a:lstStyle/>
          <a:p>
            <a:fld id="{A1F477DD-BCC5-4587-91F4-35ADC1FADC7E}" type="slidenum">
              <a:rPr lang="pt-BR" smtClean="0"/>
              <a:t>14</a:t>
            </a:fld>
            <a:endParaRPr lang="pt-BR"/>
          </a:p>
        </p:txBody>
      </p:sp>
    </p:spTree>
    <p:extLst>
      <p:ext uri="{BB962C8B-B14F-4D97-AF65-F5344CB8AC3E}">
        <p14:creationId xmlns:p14="http://schemas.microsoft.com/office/powerpoint/2010/main" val="3550916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t>A </a:t>
            </a:r>
            <a:r>
              <a:rPr lang="pt-BR" sz="1200" dirty="0" err="1" smtClean="0"/>
              <a:t>way</a:t>
            </a:r>
            <a:r>
              <a:rPr lang="pt-BR" sz="1200" dirty="0" smtClean="0"/>
              <a:t> t</a:t>
            </a:r>
            <a:r>
              <a:rPr lang="en-US" sz="1200" dirty="0" smtClean="0"/>
              <a:t>o measure the accuracy of taxonomic identifications is to verifying if the specimen has been identified at the </a:t>
            </a:r>
            <a:r>
              <a:rPr lang="en-US" sz="1200" dirty="0" smtClean="0">
                <a:solidFill>
                  <a:srgbClr val="0070C0"/>
                </a:solidFill>
              </a:rPr>
              <a:t>lowest taxonomic level (i.e., species or subspecies), </a:t>
            </a:r>
            <a:r>
              <a:rPr lang="en-US" sz="1200" dirty="0" smtClean="0"/>
              <a:t>rather than at </a:t>
            </a:r>
            <a:r>
              <a:rPr lang="en-US" sz="1200" dirty="0" smtClean="0">
                <a:solidFill>
                  <a:srgbClr val="FF0000"/>
                </a:solidFill>
              </a:rPr>
              <a:t>higher taxonomic levels (i.e., genus, family, order, </a:t>
            </a:r>
            <a:r>
              <a:rPr lang="en-US" sz="1200" dirty="0" err="1" smtClean="0">
                <a:solidFill>
                  <a:srgbClr val="FF0000"/>
                </a:solidFill>
              </a:rPr>
              <a:t>etc</a:t>
            </a:r>
            <a:r>
              <a:rPr lang="en-US" sz="1200" dirty="0" smtClean="0">
                <a:solidFill>
                  <a:srgbClr val="FF0000"/>
                </a:solidFill>
              </a:rPr>
              <a:t>…)</a:t>
            </a:r>
            <a:endParaRPr lang="pt-PT" sz="1200" dirty="0" smtClean="0"/>
          </a:p>
          <a:p>
            <a:endParaRPr lang="pt-BR" dirty="0"/>
          </a:p>
        </p:txBody>
      </p:sp>
      <p:sp>
        <p:nvSpPr>
          <p:cNvPr id="4" name="Espaço Reservado para Número de Slide 3"/>
          <p:cNvSpPr>
            <a:spLocks noGrp="1"/>
          </p:cNvSpPr>
          <p:nvPr>
            <p:ph type="sldNum" sz="quarter" idx="10"/>
          </p:nvPr>
        </p:nvSpPr>
        <p:spPr/>
        <p:txBody>
          <a:bodyPr/>
          <a:lstStyle/>
          <a:p>
            <a:fld id="{A1F477DD-BCC5-4587-91F4-35ADC1FADC7E}" type="slidenum">
              <a:rPr lang="pt-BR" smtClean="0"/>
              <a:t>15</a:t>
            </a:fld>
            <a:endParaRPr lang="pt-BR"/>
          </a:p>
        </p:txBody>
      </p:sp>
    </p:spTree>
    <p:extLst>
      <p:ext uri="{BB962C8B-B14F-4D97-AF65-F5344CB8AC3E}">
        <p14:creationId xmlns:p14="http://schemas.microsoft.com/office/powerpoint/2010/main" val="822325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is despite many of our databases contain a high proportion of old records. The scale of this problem is well illustrated by the analysis of GBIF data on African flowering plants, that </a:t>
            </a:r>
            <a:r>
              <a:rPr lang="en-US" sz="1200" b="0" i="0" kern="1200" dirty="0" err="1" smtClean="0">
                <a:solidFill>
                  <a:schemeClr val="tx1"/>
                </a:solidFill>
                <a:effectLst/>
                <a:latin typeface="+mn-lt"/>
                <a:ea typeface="+mn-ea"/>
                <a:cs typeface="+mn-cs"/>
              </a:rPr>
              <a:t>Stropp</a:t>
            </a:r>
            <a:r>
              <a:rPr lang="en-US" sz="1200" b="0" i="0" kern="1200" dirty="0" smtClean="0">
                <a:solidFill>
                  <a:schemeClr val="tx1"/>
                </a:solidFill>
                <a:effectLst/>
                <a:latin typeface="+mn-lt"/>
                <a:ea typeface="+mn-ea"/>
                <a:cs typeface="+mn-cs"/>
              </a:rPr>
              <a:t> et al. (2016) found that the majority of well surveyed cells contained predominantly old records and were in urgent need of re-sampling</a:t>
            </a:r>
            <a:r>
              <a:rPr lang="en-US" dirty="0" smtClean="0"/>
              <a:t> </a:t>
            </a:r>
            <a:br>
              <a:rPr lang="en-US" dirty="0" smtClean="0"/>
            </a:br>
            <a:endParaRPr lang="pt-BR" dirty="0"/>
          </a:p>
        </p:txBody>
      </p:sp>
      <p:sp>
        <p:nvSpPr>
          <p:cNvPr id="4" name="Espaço Reservado para Número de Slide 3"/>
          <p:cNvSpPr>
            <a:spLocks noGrp="1"/>
          </p:cNvSpPr>
          <p:nvPr>
            <p:ph type="sldNum" sz="quarter" idx="10"/>
          </p:nvPr>
        </p:nvSpPr>
        <p:spPr/>
        <p:txBody>
          <a:bodyPr/>
          <a:lstStyle/>
          <a:p>
            <a:fld id="{A1F477DD-BCC5-4587-91F4-35ADC1FADC7E}" type="slidenum">
              <a:rPr lang="pt-BR" smtClean="0"/>
              <a:t>18</a:t>
            </a:fld>
            <a:endParaRPr lang="pt-BR"/>
          </a:p>
        </p:txBody>
      </p:sp>
    </p:spTree>
    <p:extLst>
      <p:ext uri="{BB962C8B-B14F-4D97-AF65-F5344CB8AC3E}">
        <p14:creationId xmlns:p14="http://schemas.microsoft.com/office/powerpoint/2010/main" val="4193198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smtClean="0"/>
              <a:t>We</a:t>
            </a:r>
            <a:r>
              <a:rPr lang="pt-BR" dirty="0" smtClean="0"/>
              <a:t> </a:t>
            </a:r>
            <a:r>
              <a:rPr lang="pt-BR" dirty="0" err="1" smtClean="0"/>
              <a:t>found</a:t>
            </a:r>
            <a:r>
              <a:rPr lang="pt-BR" baseline="0" dirty="0" smtClean="0"/>
              <a:t> a </a:t>
            </a:r>
            <a:r>
              <a:rPr lang="pt-BR" baseline="0" dirty="0" err="1" smtClean="0"/>
              <a:t>simmilar</a:t>
            </a:r>
            <a:r>
              <a:rPr lang="pt-BR" baseline="0" dirty="0" smtClean="0"/>
              <a:t> </a:t>
            </a:r>
            <a:r>
              <a:rPr lang="pt-BR" baseline="0" dirty="0" err="1" smtClean="0"/>
              <a:t>pattern</a:t>
            </a:r>
            <a:r>
              <a:rPr lang="pt-BR" baseline="0" dirty="0" smtClean="0"/>
              <a:t> in </a:t>
            </a:r>
            <a:r>
              <a:rPr lang="pt-BR" baseline="0" dirty="0" err="1" smtClean="0"/>
              <a:t>Namibian</a:t>
            </a:r>
            <a:r>
              <a:rPr lang="pt-BR" baseline="0" dirty="0" smtClean="0"/>
              <a:t> data.</a:t>
            </a:r>
            <a:endParaRPr lang="pt-BR" dirty="0"/>
          </a:p>
        </p:txBody>
      </p:sp>
      <p:sp>
        <p:nvSpPr>
          <p:cNvPr id="4" name="Espaço Reservado para Número de Slide 3"/>
          <p:cNvSpPr>
            <a:spLocks noGrp="1"/>
          </p:cNvSpPr>
          <p:nvPr>
            <p:ph type="sldNum" sz="quarter" idx="10"/>
          </p:nvPr>
        </p:nvSpPr>
        <p:spPr/>
        <p:txBody>
          <a:bodyPr/>
          <a:lstStyle/>
          <a:p>
            <a:fld id="{A1F477DD-BCC5-4587-91F4-35ADC1FADC7E}" type="slidenum">
              <a:rPr lang="pt-BR" smtClean="0"/>
              <a:t>19</a:t>
            </a:fld>
            <a:endParaRPr lang="pt-BR"/>
          </a:p>
        </p:txBody>
      </p:sp>
    </p:spTree>
    <p:extLst>
      <p:ext uri="{BB962C8B-B14F-4D97-AF65-F5344CB8AC3E}">
        <p14:creationId xmlns:p14="http://schemas.microsoft.com/office/powerpoint/2010/main" val="3853359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They found that by 2017, 12%</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of the Brazilian Amazon had been deforested, without having a single tree specimen recorded.</a:t>
            </a:r>
            <a:r>
              <a:rPr lang="en-US" dirty="0" smtClean="0"/>
              <a:t> </a:t>
            </a:r>
            <a:br>
              <a:rPr lang="en-US" dirty="0" smtClean="0"/>
            </a:br>
            <a:r>
              <a:rPr lang="en-US" dirty="0" smtClean="0"/>
              <a:t>And </a:t>
            </a:r>
            <a:r>
              <a:rPr lang="en-US" sz="1200" b="0" i="0" kern="1200" dirty="0" smtClean="0">
                <a:solidFill>
                  <a:schemeClr val="tx1"/>
                </a:solidFill>
                <a:effectLst/>
                <a:latin typeface="+mn-lt"/>
                <a:ea typeface="+mn-ea"/>
                <a:cs typeface="+mn-cs"/>
              </a:rPr>
              <a:t>37% of areas</a:t>
            </a:r>
            <a:r>
              <a:rPr lang="en-US" sz="1200" b="0" i="0" kern="1200" baseline="0" dirty="0" smtClean="0">
                <a:solidFill>
                  <a:schemeClr val="tx1"/>
                </a:solidFill>
                <a:effectLst/>
                <a:latin typeface="+mn-lt"/>
                <a:ea typeface="+mn-ea"/>
                <a:cs typeface="+mn-cs"/>
              </a:rPr>
              <a:t> well sampled </a:t>
            </a:r>
            <a:r>
              <a:rPr lang="en-US" sz="1200" b="0" i="0" kern="1200" dirty="0" smtClean="0">
                <a:solidFill>
                  <a:schemeClr val="tx1"/>
                </a:solidFill>
                <a:effectLst/>
                <a:latin typeface="+mn-lt"/>
                <a:ea typeface="+mn-ea"/>
                <a:cs typeface="+mn-cs"/>
              </a:rPr>
              <a:t>were deforested. </a:t>
            </a:r>
          </a:p>
          <a:p>
            <a:endParaRPr lang="pt-BR" dirty="0"/>
          </a:p>
        </p:txBody>
      </p:sp>
      <p:sp>
        <p:nvSpPr>
          <p:cNvPr id="4" name="Espaço Reservado para Número de Slide 3"/>
          <p:cNvSpPr>
            <a:spLocks noGrp="1"/>
          </p:cNvSpPr>
          <p:nvPr>
            <p:ph type="sldNum" sz="quarter" idx="10"/>
          </p:nvPr>
        </p:nvSpPr>
        <p:spPr/>
        <p:txBody>
          <a:bodyPr/>
          <a:lstStyle/>
          <a:p>
            <a:fld id="{A1F477DD-BCC5-4587-91F4-35ADC1FADC7E}" type="slidenum">
              <a:rPr lang="pt-BR" smtClean="0"/>
              <a:t>20</a:t>
            </a:fld>
            <a:endParaRPr lang="pt-BR"/>
          </a:p>
        </p:txBody>
      </p:sp>
    </p:spTree>
    <p:extLst>
      <p:ext uri="{BB962C8B-B14F-4D97-AF65-F5344CB8AC3E}">
        <p14:creationId xmlns:p14="http://schemas.microsoft.com/office/powerpoint/2010/main" val="3571353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A1F477DD-BCC5-4587-91F4-35ADC1FADC7E}" type="slidenum">
              <a:rPr lang="pt-BR" smtClean="0"/>
              <a:t>25</a:t>
            </a:fld>
            <a:endParaRPr lang="pt-BR"/>
          </a:p>
        </p:txBody>
      </p:sp>
    </p:spTree>
    <p:extLst>
      <p:ext uri="{BB962C8B-B14F-4D97-AF65-F5344CB8AC3E}">
        <p14:creationId xmlns:p14="http://schemas.microsoft.com/office/powerpoint/2010/main" val="2843743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smtClean="0"/>
              <a:t>When</a:t>
            </a:r>
            <a:r>
              <a:rPr lang="en-US" baseline="0" dirty="0" smtClean="0"/>
              <a:t> we are talking about biodiversity data, we have some types of data..</a:t>
            </a:r>
          </a:p>
          <a:p>
            <a:r>
              <a:rPr lang="en-US" baseline="0" dirty="0" smtClean="0"/>
              <a:t>For examples, from field work or museum and herbaria…</a:t>
            </a:r>
          </a:p>
          <a:p>
            <a:r>
              <a:rPr lang="en-US" baseline="0" dirty="0" smtClean="0"/>
              <a:t>After modernization of systems.. Now researchers can collect data from online databases, as </a:t>
            </a:r>
            <a:r>
              <a:rPr lang="en-US" baseline="0" dirty="0" err="1" smtClean="0"/>
              <a:t>gbif</a:t>
            </a:r>
            <a:r>
              <a:rPr lang="en-US" baseline="0" dirty="0" smtClean="0"/>
              <a:t>, </a:t>
            </a:r>
            <a:r>
              <a:rPr lang="en-US" baseline="0" dirty="0" err="1" smtClean="0"/>
              <a:t>ebird</a:t>
            </a:r>
            <a:r>
              <a:rPr lang="en-US" baseline="0" dirty="0" smtClean="0"/>
              <a:t>, catalogue of life and other.</a:t>
            </a:r>
          </a:p>
          <a:p>
            <a:r>
              <a:rPr lang="en-US" dirty="0" smtClean="0"/>
              <a:t>The choice of the type of data used in each study depends on:</a:t>
            </a:r>
          </a:p>
          <a:p>
            <a:r>
              <a:rPr lang="en-US" dirty="0" smtClean="0"/>
              <a:t>– (a) the quality and quantity of available data</a:t>
            </a:r>
          </a:p>
          <a:p>
            <a:r>
              <a:rPr lang="en-US" dirty="0" smtClean="0"/>
              <a:t>– (b) the purpose of the study</a:t>
            </a:r>
            <a:endParaRPr lang="pt-BR" dirty="0"/>
          </a:p>
        </p:txBody>
      </p:sp>
      <p:sp>
        <p:nvSpPr>
          <p:cNvPr id="4" name="Espaço Reservado para Número de Slide 3"/>
          <p:cNvSpPr>
            <a:spLocks noGrp="1"/>
          </p:cNvSpPr>
          <p:nvPr>
            <p:ph type="sldNum" sz="quarter" idx="10"/>
          </p:nvPr>
        </p:nvSpPr>
        <p:spPr/>
        <p:txBody>
          <a:bodyPr/>
          <a:lstStyle/>
          <a:p>
            <a:fld id="{A1F477DD-BCC5-4587-91F4-35ADC1FADC7E}" type="slidenum">
              <a:rPr lang="pt-BR" smtClean="0"/>
              <a:t>2</a:t>
            </a:fld>
            <a:endParaRPr lang="pt-BR"/>
          </a:p>
        </p:txBody>
      </p:sp>
    </p:spTree>
    <p:extLst>
      <p:ext uri="{BB962C8B-B14F-4D97-AF65-F5344CB8AC3E}">
        <p14:creationId xmlns:p14="http://schemas.microsoft.com/office/powerpoint/2010/main" val="4001510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taxonomic quality of all records in the database can also be estimated by assigning weights according to the </a:t>
            </a:r>
            <a:r>
              <a:rPr lang="en-US" sz="1200" i="1" dirty="0" smtClean="0"/>
              <a:t>expertise of identifier </a:t>
            </a:r>
            <a:r>
              <a:rPr lang="en-US" sz="1200" dirty="0" smtClean="0"/>
              <a:t>(</a:t>
            </a:r>
            <a:r>
              <a:rPr lang="en-US" sz="1200" dirty="0" err="1" smtClean="0"/>
              <a:t>Tessarolo</a:t>
            </a:r>
            <a:r>
              <a:rPr lang="en-US" sz="1200" dirty="0" smtClean="0"/>
              <a:t> et al., 2021 </a:t>
            </a:r>
            <a:r>
              <a:rPr lang="en-US" sz="1200" dirty="0" err="1" smtClean="0"/>
              <a:t>Ecography</a:t>
            </a:r>
            <a:r>
              <a:rPr lang="en-US" sz="1200" dirty="0" smtClean="0"/>
              <a:t>):</a:t>
            </a:r>
          </a:p>
          <a:p>
            <a:endParaRPr lang="pt-BR" dirty="0"/>
          </a:p>
        </p:txBody>
      </p:sp>
      <p:sp>
        <p:nvSpPr>
          <p:cNvPr id="4" name="Espaço Reservado para Número de Slide 3"/>
          <p:cNvSpPr>
            <a:spLocks noGrp="1"/>
          </p:cNvSpPr>
          <p:nvPr>
            <p:ph type="sldNum" sz="quarter" idx="10"/>
          </p:nvPr>
        </p:nvSpPr>
        <p:spPr/>
        <p:txBody>
          <a:bodyPr/>
          <a:lstStyle/>
          <a:p>
            <a:fld id="{A1F477DD-BCC5-4587-91F4-35ADC1FADC7E}" type="slidenum">
              <a:rPr lang="pt-BR" smtClean="0"/>
              <a:t>27</a:t>
            </a:fld>
            <a:endParaRPr lang="pt-BR"/>
          </a:p>
        </p:txBody>
      </p:sp>
    </p:spTree>
    <p:extLst>
      <p:ext uri="{BB962C8B-B14F-4D97-AF65-F5344CB8AC3E}">
        <p14:creationId xmlns:p14="http://schemas.microsoft.com/office/powerpoint/2010/main" val="2653382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59dc51bdc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259dc51bdce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59dc51bdce_3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g259dc51bdce_3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the choice of the type of data used in each study depends on:</a:t>
            </a:r>
            <a:endParaRPr/>
          </a:p>
          <a:p>
            <a:pPr marL="0" lvl="0" indent="0" algn="l" rtl="0">
              <a:spcBef>
                <a:spcPts val="0"/>
              </a:spcBef>
              <a:spcAft>
                <a:spcPts val="0"/>
              </a:spcAft>
              <a:buNone/>
            </a:pPr>
            <a:r>
              <a:rPr lang="pt-BR"/>
              <a:t>– (a) the quality and quantity of available data</a:t>
            </a:r>
            <a:endParaRPr/>
          </a:p>
          <a:p>
            <a:pPr marL="0" lvl="0" indent="0" algn="l" rtl="0">
              <a:spcBef>
                <a:spcPts val="0"/>
              </a:spcBef>
              <a:spcAft>
                <a:spcPts val="0"/>
              </a:spcAft>
              <a:buNone/>
            </a:pPr>
            <a:r>
              <a:rPr lang="pt-BR"/>
              <a:t>– (b) the purpose of the study</a:t>
            </a:r>
            <a:endParaRPr/>
          </a:p>
        </p:txBody>
      </p:sp>
      <p:sp>
        <p:nvSpPr>
          <p:cNvPr id="221" name="Google Shape;221;g259dc51bdce_3_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36</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59dc51bdce_3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g259dc51bdce_3_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pt-BR"/>
              <a:t>A mais importante dessas iniciativas é, sem dúvida, o Global Biodiversity Information Facility (GBIF), iniciado em 2001 (Edwards, 2004). O GBIF aproveita os esforços coordenados e contínuos de longo prazo para digitalizar espécimes das coleções de história natural do mundo (Nelson &amp; Ellis, 2019). </a:t>
            </a:r>
            <a:endParaRPr/>
          </a:p>
          <a:p>
            <a:pPr marL="0" marR="0" lvl="0" indent="0" algn="l" rtl="0">
              <a:lnSpc>
                <a:spcPct val="100000"/>
              </a:lnSpc>
              <a:spcBef>
                <a:spcPts val="0"/>
              </a:spcBef>
              <a:spcAft>
                <a:spcPts val="0"/>
              </a:spcAft>
              <a:buClr>
                <a:schemeClr val="dk1"/>
              </a:buClr>
              <a:buSzPts val="1200"/>
              <a:buFont typeface="Calibri"/>
              <a:buNone/>
            </a:pPr>
            <a:r>
              <a:rPr lang="pt-BR"/>
              <a:t>De acordo com a maioria das medidas, o GBIF tem sido um sucesso notável e atualmente hospeda mais de dois bilhões de registros de ocorrência de espécies de mais de mil instituições (GBIF, 2022).</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pt-BR"/>
              <a:t>O GBIF é uma rede internacional e infraestrutura de pesquisa que fornece acesso aberto a dados de biodiversidade. O GBIF foi criado em resposta à recomendação do Megascience Forum da OCDE em 1999 e, desde a sua criação em 2001, cresceu para incluir mais de 1 bilhão de registros de ocorrência de espécies e 41.000 conjuntos de dados. O GBIF é relevante para as metas de Aichi, pois o crescimento no número de registros é um indicador do BIP (metas 9,11,12,13 e 19). Globalmente, conforme observado por (Bingham, et al., 2017) e o BIP (2018), aumentar as conexões entre as diferentes plataformas de informação e organizações a nível global será importante para melhorar a capacidade de recolha de dados e a sua utilização no rastreamento progresso rumo ao quadro pós-2020, a nível internacional e nacional.</a:t>
            </a:r>
            <a:endParaRPr/>
          </a:p>
        </p:txBody>
      </p:sp>
      <p:sp>
        <p:nvSpPr>
          <p:cNvPr id="229" name="Google Shape;229;g259dc51bdce_3_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pt-BR"/>
              <a:t>37</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59dc51bdce_3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g259dc51bdce_3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59dc51bdce_3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g259dc51bdce_3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59dc51bdce_3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g259dc51bdce_3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59dc51bdce_3_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259dc51bdce_3_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pt-BR"/>
              <a:t>Temporal:</a:t>
            </a:r>
            <a:endParaRPr/>
          </a:p>
          <a:p>
            <a:pPr marL="0" lvl="0" indent="0" algn="l" rtl="0">
              <a:spcBef>
                <a:spcPts val="0"/>
              </a:spcBef>
              <a:spcAft>
                <a:spcPts val="0"/>
              </a:spcAft>
              <a:buNone/>
            </a:pPr>
            <a:r>
              <a:rPr lang="pt-BR"/>
              <a:t>Além disso, mudanças temporais na cobertura espacial das pesquisas resultam em dados espúrios sobre mudanças nas distribuições ao longo do tempo (Lobo et al. 2007, Hortal et al. 2008), afetando nossa capacidade de identificar mudanças de alcance anteriores (Huisman &amp; Millar 2013) e determinar padrões atuais de extinção (Lobo 2001).</a:t>
            </a:r>
            <a:endParaRPr/>
          </a:p>
        </p:txBody>
      </p:sp>
      <p:sp>
        <p:nvSpPr>
          <p:cNvPr id="262" name="Google Shape;262;g259dc51bdce_3_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41</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59dc51bdce_3_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259dc51bdce_3_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sz="1800"/>
              <a:t>The accuracy of any analysis or prediction depends on the quality of the original data. </a:t>
            </a:r>
            <a:br>
              <a:rPr lang="pt-BR" sz="1800"/>
            </a:br>
            <a:endParaRPr sz="1800"/>
          </a:p>
          <a:p>
            <a:pPr marL="0" lvl="0" indent="0" algn="l" rtl="0">
              <a:spcBef>
                <a:spcPts val="0"/>
              </a:spcBef>
              <a:spcAft>
                <a:spcPts val="0"/>
              </a:spcAft>
              <a:buNone/>
            </a:pPr>
            <a:r>
              <a:rPr lang="pt-BR" sz="1800"/>
              <a:t>These decays account for the progressive loss of value of data to predict biodiversity trends at increasing distance from the observations </a:t>
            </a:r>
            <a:br>
              <a:rPr lang="pt-BR" sz="1800"/>
            </a:br>
            <a:endParaRPr sz="1800"/>
          </a:p>
          <a:p>
            <a:pPr marL="0" lvl="0" indent="0" algn="l" rtl="0">
              <a:spcBef>
                <a:spcPts val="0"/>
              </a:spcBef>
              <a:spcAft>
                <a:spcPts val="0"/>
              </a:spcAft>
              <a:buNone/>
            </a:pPr>
            <a:r>
              <a:rPr lang="pt-BR" sz="1800"/>
              <a:t>The decay of biological information with time and space comes about because species are continuously responding to ongoing environmental changes.</a:t>
            </a:r>
            <a:br>
              <a:rPr lang="pt-BR" sz="1800"/>
            </a:br>
            <a:r>
              <a:rPr lang="pt-BR" sz="1800"/>
              <a:t>Changes over time include climate change, land-use change, habitat degradation, and biological invasions </a:t>
            </a:r>
            <a:br>
              <a:rPr lang="pt-BR" sz="1800"/>
            </a:br>
            <a:endParaRPr sz="1800"/>
          </a:p>
          <a:p>
            <a:pPr marL="0" lvl="0" indent="0" algn="l" rtl="0">
              <a:spcBef>
                <a:spcPts val="0"/>
              </a:spcBef>
              <a:spcAft>
                <a:spcPts val="0"/>
              </a:spcAft>
              <a:buNone/>
            </a:pPr>
            <a:r>
              <a:rPr lang="pt-BR" sz="1800"/>
              <a:t>Changes in space include climate, habitat type, soil chemistry, level of disturbance, and community composition. </a:t>
            </a:r>
            <a:endParaRPr sz="1800" b="1" u="sng"/>
          </a:p>
          <a:p>
            <a:pPr marL="0" lvl="0" indent="0" algn="l" rtl="0">
              <a:spcBef>
                <a:spcPts val="0"/>
              </a:spcBef>
              <a:spcAft>
                <a:spcPts val="0"/>
              </a:spcAft>
              <a:buNone/>
            </a:pPr>
            <a:endParaRPr sz="1800" b="1" u="sng"/>
          </a:p>
          <a:p>
            <a:pPr marL="0" lvl="0" indent="0" algn="l" rtl="0">
              <a:spcBef>
                <a:spcPts val="0"/>
              </a:spcBef>
              <a:spcAft>
                <a:spcPts val="0"/>
              </a:spcAft>
              <a:buNone/>
            </a:pPr>
            <a:r>
              <a:rPr lang="pt-BR" sz="1800" b="1" u="sng"/>
              <a:t>Taxonomic:</a:t>
            </a:r>
            <a:endParaRPr/>
          </a:p>
          <a:p>
            <a:pPr marL="457200" lvl="1" indent="0" algn="l" rtl="0">
              <a:spcBef>
                <a:spcPts val="0"/>
              </a:spcBef>
              <a:spcAft>
                <a:spcPts val="0"/>
              </a:spcAft>
              <a:buNone/>
            </a:pPr>
            <a:r>
              <a:rPr lang="pt-BR" sz="1800"/>
              <a:t>Many groups and species receive more studies and investments than others</a:t>
            </a:r>
            <a:endParaRPr/>
          </a:p>
          <a:p>
            <a:pPr marL="457200" lvl="1" indent="0" algn="l" rtl="0">
              <a:spcBef>
                <a:spcPts val="0"/>
              </a:spcBef>
              <a:spcAft>
                <a:spcPts val="0"/>
              </a:spcAft>
              <a:buNone/>
            </a:pPr>
            <a:r>
              <a:rPr lang="pt-BR" sz="1800"/>
              <a:t>Changes in the taxonomic process and incorrect taxonomic identification</a:t>
            </a:r>
            <a:endParaRPr/>
          </a:p>
          <a:p>
            <a:pPr marL="457200" lvl="1" indent="0" algn="l" rtl="0">
              <a:spcBef>
                <a:spcPts val="0"/>
              </a:spcBef>
              <a:spcAft>
                <a:spcPts val="0"/>
              </a:spcAft>
              <a:buNone/>
            </a:pPr>
            <a:endParaRPr sz="1800"/>
          </a:p>
          <a:p>
            <a:pPr marL="0" lvl="0" indent="0" algn="l" rtl="0">
              <a:spcBef>
                <a:spcPts val="0"/>
              </a:spcBef>
              <a:spcAft>
                <a:spcPts val="0"/>
              </a:spcAft>
              <a:buNone/>
            </a:pPr>
            <a:r>
              <a:rPr lang="pt-BR" sz="1800" b="1" u="sng"/>
              <a:t>Space:</a:t>
            </a:r>
            <a:endParaRPr/>
          </a:p>
          <a:p>
            <a:pPr marL="457200" lvl="1" indent="0" algn="l" rtl="0">
              <a:spcBef>
                <a:spcPts val="0"/>
              </a:spcBef>
              <a:spcAft>
                <a:spcPts val="0"/>
              </a:spcAft>
              <a:buNone/>
            </a:pPr>
            <a:r>
              <a:rPr lang="pt-BR" sz="1800"/>
              <a:t>Some regions or habitats are more sampled than others</a:t>
            </a:r>
            <a:endParaRPr/>
          </a:p>
          <a:p>
            <a:pPr marL="457200" lvl="1" indent="0" algn="l" rtl="0">
              <a:spcBef>
                <a:spcPts val="0"/>
              </a:spcBef>
              <a:spcAft>
                <a:spcPts val="0"/>
              </a:spcAft>
              <a:buNone/>
            </a:pPr>
            <a:r>
              <a:rPr lang="pt-BR" sz="1800"/>
              <a:t>Lack of knowledge about species geographic range</a:t>
            </a:r>
            <a:endParaRPr/>
          </a:p>
          <a:p>
            <a:pPr marL="457200" lvl="1" indent="0" algn="l" rtl="0">
              <a:spcBef>
                <a:spcPts val="0"/>
              </a:spcBef>
              <a:spcAft>
                <a:spcPts val="0"/>
              </a:spcAft>
              <a:buNone/>
            </a:pPr>
            <a:r>
              <a:rPr lang="pt-BR" sz="1800"/>
              <a:t>Impediment to make reliable previsions on species distribution modelling</a:t>
            </a:r>
            <a:endParaRPr/>
          </a:p>
          <a:p>
            <a:pPr marL="457200" lvl="1" indent="0" algn="l" rtl="0">
              <a:spcBef>
                <a:spcPts val="0"/>
              </a:spcBef>
              <a:spcAft>
                <a:spcPts val="0"/>
              </a:spcAft>
              <a:buNone/>
            </a:pPr>
            <a:endParaRPr sz="1800" b="1" u="sng"/>
          </a:p>
          <a:p>
            <a:pPr marL="0" lvl="0" indent="0" algn="l" rtl="0">
              <a:spcBef>
                <a:spcPts val="0"/>
              </a:spcBef>
              <a:spcAft>
                <a:spcPts val="0"/>
              </a:spcAft>
              <a:buNone/>
            </a:pPr>
            <a:r>
              <a:rPr lang="pt-BR" sz="1800" b="1" u="sng"/>
              <a:t>Temporal:</a:t>
            </a:r>
            <a:endParaRPr/>
          </a:p>
          <a:p>
            <a:pPr marL="457200" lvl="1" indent="0" algn="l" rtl="0">
              <a:spcBef>
                <a:spcPts val="0"/>
              </a:spcBef>
              <a:spcAft>
                <a:spcPts val="0"/>
              </a:spcAft>
              <a:buNone/>
            </a:pPr>
            <a:r>
              <a:rPr lang="pt-BR" sz="1800"/>
              <a:t>Large part of data is out of date</a:t>
            </a:r>
            <a:endParaRPr/>
          </a:p>
          <a:p>
            <a:pPr marL="457200" lvl="1" indent="0" algn="l" rtl="0">
              <a:spcBef>
                <a:spcPts val="0"/>
              </a:spcBef>
              <a:spcAft>
                <a:spcPts val="0"/>
              </a:spcAft>
              <a:buNone/>
            </a:pPr>
            <a:r>
              <a:rPr lang="pt-BR" sz="1800"/>
              <a:t>Habitat degradation, changes in land cover and climate changes tend to modify species assemblages</a:t>
            </a:r>
            <a:endParaRPr/>
          </a:p>
          <a:p>
            <a:pPr marL="0" lvl="0" indent="0" algn="l" rtl="0">
              <a:spcBef>
                <a:spcPts val="0"/>
              </a:spcBef>
              <a:spcAft>
                <a:spcPts val="0"/>
              </a:spcAft>
              <a:buNone/>
            </a:pPr>
            <a:endParaRPr sz="1800"/>
          </a:p>
          <a:p>
            <a:pPr marL="0" lvl="0" indent="0" algn="l" rtl="0">
              <a:spcBef>
                <a:spcPts val="0"/>
              </a:spcBef>
              <a:spcAft>
                <a:spcPts val="0"/>
              </a:spcAft>
              <a:buNone/>
            </a:pPr>
            <a:endParaRPr/>
          </a:p>
        </p:txBody>
      </p:sp>
      <p:sp>
        <p:nvSpPr>
          <p:cNvPr id="271" name="Google Shape;271;g259dc51bdce_3_9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42</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59dc51bdce_3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g259dc51bdce_3_1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pt-BR" dirty="0" smtClean="0"/>
              <a:t>The </a:t>
            </a:r>
            <a:r>
              <a:rPr lang="pt-BR" dirty="0" err="1" smtClean="0"/>
              <a:t>most</a:t>
            </a:r>
            <a:r>
              <a:rPr lang="pt-BR" dirty="0" smtClean="0"/>
              <a:t> </a:t>
            </a:r>
            <a:r>
              <a:rPr lang="pt-BR" dirty="0" err="1" smtClean="0"/>
              <a:t>important</a:t>
            </a:r>
            <a:r>
              <a:rPr lang="pt-BR" dirty="0" smtClean="0"/>
              <a:t> </a:t>
            </a:r>
            <a:r>
              <a:rPr lang="pt-BR" dirty="0" err="1" smtClean="0"/>
              <a:t>globally</a:t>
            </a:r>
            <a:r>
              <a:rPr lang="pt-BR" dirty="0" smtClean="0"/>
              <a:t> </a:t>
            </a:r>
            <a:r>
              <a:rPr lang="pt-BR" dirty="0" err="1" smtClean="0"/>
              <a:t>project</a:t>
            </a:r>
            <a:r>
              <a:rPr lang="pt-BR" baseline="0" dirty="0" smtClean="0"/>
              <a:t> for </a:t>
            </a:r>
            <a:r>
              <a:rPr lang="pt-BR" baseline="0" dirty="0" err="1" smtClean="0"/>
              <a:t>sharing</a:t>
            </a:r>
            <a:r>
              <a:rPr lang="pt-BR" baseline="0" dirty="0" smtClean="0"/>
              <a:t> data </a:t>
            </a:r>
            <a:r>
              <a:rPr lang="pt-BR" baseline="0" dirty="0" err="1" smtClean="0"/>
              <a:t>is</a:t>
            </a:r>
            <a:r>
              <a:rPr lang="pt-BR" baseline="0" dirty="0" smtClean="0"/>
              <a:t> GBIF. </a:t>
            </a:r>
            <a:r>
              <a:rPr lang="pt-BR" baseline="0" dirty="0" err="1" smtClean="0"/>
              <a:t>This</a:t>
            </a:r>
            <a:r>
              <a:rPr lang="pt-BR" baseline="0" dirty="0" smtClean="0"/>
              <a:t> </a:t>
            </a:r>
            <a:r>
              <a:rPr lang="pt-BR" baseline="0" dirty="0" err="1" smtClean="0"/>
              <a:t>platform</a:t>
            </a:r>
            <a:r>
              <a:rPr lang="pt-BR" baseline="0" dirty="0" smtClean="0"/>
              <a:t> </a:t>
            </a:r>
            <a:r>
              <a:rPr lang="pt-BR" baseline="0" dirty="0" err="1" smtClean="0"/>
              <a:t>holds</a:t>
            </a:r>
            <a:r>
              <a:rPr lang="pt-BR" baseline="0" dirty="0" smtClean="0"/>
              <a:t> more tem 2 </a:t>
            </a:r>
            <a:r>
              <a:rPr lang="pt-BR" baseline="0" dirty="0" err="1" smtClean="0"/>
              <a:t>bilion</a:t>
            </a:r>
            <a:r>
              <a:rPr lang="pt-BR" baseline="0" dirty="0" smtClean="0"/>
              <a:t> </a:t>
            </a:r>
            <a:r>
              <a:rPr lang="pt-BR" baseline="0" dirty="0" err="1" smtClean="0"/>
              <a:t>records</a:t>
            </a:r>
            <a:r>
              <a:rPr lang="pt-BR" baseline="0" dirty="0" smtClean="0"/>
              <a:t> </a:t>
            </a:r>
            <a:r>
              <a:rPr lang="pt-BR" baseline="0" dirty="0" err="1" smtClean="0"/>
              <a:t>of</a:t>
            </a:r>
            <a:r>
              <a:rPr lang="pt-BR" baseline="0" dirty="0" smtClean="0"/>
              <a:t> </a:t>
            </a:r>
            <a:r>
              <a:rPr lang="pt-BR" baseline="0" dirty="0" err="1" smtClean="0"/>
              <a:t>biodiversity</a:t>
            </a:r>
            <a:r>
              <a:rPr lang="pt-BR" baseline="0" dirty="0" smtClean="0"/>
              <a:t> </a:t>
            </a:r>
            <a:r>
              <a:rPr lang="pt-BR" baseline="0" dirty="0" err="1" smtClean="0"/>
              <a:t>since</a:t>
            </a:r>
            <a:r>
              <a:rPr lang="pt-BR" baseline="0" dirty="0" smtClean="0"/>
              <a:t> </a:t>
            </a:r>
            <a:r>
              <a:rPr lang="pt-BR" baseline="0" dirty="0" err="1" smtClean="0"/>
              <a:t>vertebrates</a:t>
            </a:r>
            <a:r>
              <a:rPr lang="pt-BR" baseline="0" dirty="0" smtClean="0"/>
              <a:t> </a:t>
            </a:r>
            <a:r>
              <a:rPr lang="pt-BR" baseline="0" dirty="0" err="1" smtClean="0"/>
              <a:t>to</a:t>
            </a:r>
            <a:r>
              <a:rPr lang="pt-BR" baseline="0" dirty="0" smtClean="0"/>
              <a:t> </a:t>
            </a:r>
            <a:r>
              <a:rPr lang="pt-BR" baseline="0" dirty="0" err="1" smtClean="0"/>
              <a:t>virus</a:t>
            </a:r>
            <a:r>
              <a:rPr lang="pt-BR" baseline="0" dirty="0" smtClean="0"/>
              <a:t>, </a:t>
            </a:r>
            <a:r>
              <a:rPr lang="pt-BR" baseline="0" dirty="0" err="1" smtClean="0"/>
              <a:t>covering</a:t>
            </a:r>
            <a:r>
              <a:rPr lang="pt-BR" baseline="0" dirty="0" smtClean="0"/>
              <a:t> </a:t>
            </a:r>
            <a:r>
              <a:rPr lang="pt-BR" baseline="0" dirty="0" err="1" smtClean="0"/>
              <a:t>amost</a:t>
            </a:r>
            <a:r>
              <a:rPr lang="pt-BR" baseline="0" dirty="0" smtClean="0"/>
              <a:t> </a:t>
            </a:r>
            <a:r>
              <a:rPr lang="pt-BR" baseline="0" dirty="0" err="1" smtClean="0"/>
              <a:t>all</a:t>
            </a:r>
            <a:r>
              <a:rPr lang="pt-BR" baseline="0" dirty="0" smtClean="0"/>
              <a:t> </a:t>
            </a:r>
            <a:r>
              <a:rPr lang="pt-BR" baseline="0" dirty="0" err="1" smtClean="0"/>
              <a:t>the</a:t>
            </a:r>
            <a:r>
              <a:rPr lang="pt-BR" baseline="0" dirty="0" smtClean="0"/>
              <a:t> world.. </a:t>
            </a:r>
            <a:r>
              <a:rPr lang="pt-BR" baseline="0" dirty="0" err="1" smtClean="0"/>
              <a:t>And</a:t>
            </a:r>
            <a:r>
              <a:rPr lang="pt-BR" baseline="0" dirty="0" smtClean="0"/>
              <a:t> </a:t>
            </a:r>
            <a:r>
              <a:rPr lang="pt-BR" baseline="0" dirty="0" err="1" smtClean="0"/>
              <a:t>the</a:t>
            </a:r>
            <a:r>
              <a:rPr lang="pt-BR" baseline="0" dirty="0" smtClean="0"/>
              <a:t> data </a:t>
            </a:r>
            <a:r>
              <a:rPr lang="pt-BR" baseline="0" dirty="0" err="1" smtClean="0"/>
              <a:t>available</a:t>
            </a:r>
            <a:r>
              <a:rPr lang="pt-BR" baseline="0" dirty="0" smtClean="0"/>
              <a:t> </a:t>
            </a:r>
            <a:r>
              <a:rPr lang="pt-BR" baseline="0" dirty="0" err="1" smtClean="0"/>
              <a:t>is</a:t>
            </a:r>
            <a:r>
              <a:rPr lang="pt-BR" baseline="0" dirty="0" smtClean="0"/>
              <a:t> </a:t>
            </a:r>
            <a:r>
              <a:rPr lang="pt-BR" baseline="0" dirty="0" err="1" smtClean="0"/>
              <a:t>from</a:t>
            </a:r>
            <a:r>
              <a:rPr lang="pt-BR" baseline="0" dirty="0" smtClean="0"/>
              <a:t> more </a:t>
            </a:r>
            <a:r>
              <a:rPr lang="pt-BR" baseline="0" dirty="0" err="1" smtClean="0"/>
              <a:t>than</a:t>
            </a:r>
            <a:r>
              <a:rPr lang="pt-BR" baseline="0" dirty="0" smtClean="0"/>
              <a:t> 8 </a:t>
            </a:r>
            <a:r>
              <a:rPr lang="pt-BR" baseline="0" dirty="0" err="1" smtClean="0"/>
              <a:t>thousand</a:t>
            </a:r>
            <a:r>
              <a:rPr lang="pt-BR" baseline="0" dirty="0" smtClean="0"/>
              <a:t> </a:t>
            </a:r>
            <a:r>
              <a:rPr lang="pt-BR" baseline="0" dirty="0" err="1" smtClean="0"/>
              <a:t>institutions</a:t>
            </a:r>
            <a:r>
              <a:rPr lang="pt-BR" baseline="0" dirty="0" smtClean="0"/>
              <a:t>, </a:t>
            </a:r>
            <a:r>
              <a:rPr lang="pt-BR" baseline="0" dirty="0" err="1" smtClean="0"/>
              <a:t>that</a:t>
            </a:r>
            <a:r>
              <a:rPr lang="pt-BR" baseline="0" dirty="0" smtClean="0"/>
              <a:t> </a:t>
            </a:r>
            <a:r>
              <a:rPr lang="pt-BR" baseline="0" dirty="0" err="1" smtClean="0"/>
              <a:t>can</a:t>
            </a:r>
            <a:r>
              <a:rPr lang="pt-BR" baseline="0" dirty="0" smtClean="0"/>
              <a:t> </a:t>
            </a:r>
            <a:r>
              <a:rPr lang="pt-BR" baseline="0" dirty="0" err="1" smtClean="0"/>
              <a:t>be</a:t>
            </a:r>
            <a:r>
              <a:rPr lang="pt-BR" baseline="0" dirty="0" smtClean="0"/>
              <a:t> a </a:t>
            </a:r>
            <a:r>
              <a:rPr lang="pt-BR" baseline="0" dirty="0" err="1" smtClean="0"/>
              <a:t>museum</a:t>
            </a:r>
            <a:r>
              <a:rPr lang="pt-BR" baseline="0" dirty="0" smtClean="0"/>
              <a:t> </a:t>
            </a:r>
            <a:r>
              <a:rPr lang="pt-BR" baseline="0" dirty="0" err="1" smtClean="0"/>
              <a:t>or</a:t>
            </a:r>
            <a:r>
              <a:rPr lang="pt-BR" baseline="0" dirty="0" smtClean="0"/>
              <a:t> na online </a:t>
            </a:r>
            <a:r>
              <a:rPr lang="pt-BR" baseline="0" dirty="0" err="1" smtClean="0"/>
              <a:t>database</a:t>
            </a:r>
            <a:r>
              <a:rPr lang="pt-BR" baseline="0" dirty="0" smtClean="0"/>
              <a:t>.</a:t>
            </a:r>
            <a:endParaRPr lang="pt-BR" dirty="0" smtClean="0"/>
          </a:p>
          <a:p>
            <a:pPr marL="0" marR="0" lvl="0" indent="0" algn="l" rtl="0">
              <a:lnSpc>
                <a:spcPct val="100000"/>
              </a:lnSpc>
              <a:spcBef>
                <a:spcPts val="0"/>
              </a:spcBef>
              <a:spcAft>
                <a:spcPts val="0"/>
              </a:spcAft>
              <a:buClr>
                <a:schemeClr val="dk1"/>
              </a:buClr>
              <a:buSzPts val="1200"/>
              <a:buFont typeface="Calibri"/>
              <a:buNone/>
            </a:pPr>
            <a:endParaRPr dirty="0"/>
          </a:p>
        </p:txBody>
      </p:sp>
      <p:sp>
        <p:nvSpPr>
          <p:cNvPr id="156" name="Google Shape;156;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59dc51bdce_3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259dc51bdce_3_1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9dc51bdce_3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259dc51bdce_3_1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59dc51bdce_3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g259dc51bdce_3_1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9dc51bdce_3_1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g259dc51bdce_3_1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541020" lvl="2" indent="-266699" algn="l" rtl="0">
              <a:lnSpc>
                <a:spcPct val="150000"/>
              </a:lnSpc>
              <a:spcBef>
                <a:spcPts val="0"/>
              </a:spcBef>
              <a:spcAft>
                <a:spcPts val="0"/>
              </a:spcAft>
              <a:buNone/>
            </a:pPr>
            <a:r>
              <a:rPr lang="pt-BR" sz="1800">
                <a:solidFill>
                  <a:srgbClr val="0070C0"/>
                </a:solidFill>
              </a:rPr>
              <a:t>Trained taxonomists</a:t>
            </a:r>
            <a:endParaRPr sz="1800"/>
          </a:p>
          <a:p>
            <a:pPr marL="541020" lvl="2" indent="-266699" algn="l" rtl="0">
              <a:lnSpc>
                <a:spcPct val="150000"/>
              </a:lnSpc>
              <a:spcBef>
                <a:spcPts val="0"/>
              </a:spcBef>
              <a:spcAft>
                <a:spcPts val="0"/>
              </a:spcAft>
              <a:buNone/>
            </a:pPr>
            <a:r>
              <a:rPr lang="pt-BR" sz="1800">
                <a:solidFill>
                  <a:srgbClr val="7030A0"/>
                </a:solidFill>
              </a:rPr>
              <a:t>Experts</a:t>
            </a:r>
            <a:endParaRPr sz="1800"/>
          </a:p>
          <a:p>
            <a:pPr marL="541020" lvl="2" indent="-266699" algn="l" rtl="0">
              <a:lnSpc>
                <a:spcPct val="150000"/>
              </a:lnSpc>
              <a:spcBef>
                <a:spcPts val="0"/>
              </a:spcBef>
              <a:spcAft>
                <a:spcPts val="0"/>
              </a:spcAft>
              <a:buNone/>
            </a:pPr>
            <a:r>
              <a:rPr lang="pt-BR" sz="1800">
                <a:solidFill>
                  <a:srgbClr val="FF0000"/>
                </a:solidFill>
              </a:rPr>
              <a:t>Amateurs</a:t>
            </a:r>
            <a:endParaRPr sz="1800">
              <a:solidFill>
                <a:srgbClr val="FF0000"/>
              </a:solidFill>
            </a:endParaRPr>
          </a:p>
        </p:txBody>
      </p:sp>
      <p:sp>
        <p:nvSpPr>
          <p:cNvPr id="314" name="Google Shape;314;g259dc51bdce_3_1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47</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9dc51bdce_3_1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59dc51bdce_3_1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259dc51bdce_3_1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48</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59dc51bdce_3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g259dc51bdce_3_1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59dc51bdce_3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g259dc51bdce_3_2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9dc51bdce_3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g259dc51bdce_3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5ae7821eeb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g25ae7821eeb_0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5ae7821eeb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g25ae7821eeb_0_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smtClean="0"/>
              <a:t>Talking</a:t>
            </a:r>
            <a:r>
              <a:rPr lang="pt-BR" dirty="0" smtClean="0"/>
              <a:t> </a:t>
            </a:r>
            <a:r>
              <a:rPr lang="pt-BR" dirty="0" err="1" smtClean="0"/>
              <a:t>about</a:t>
            </a:r>
            <a:r>
              <a:rPr lang="pt-BR" dirty="0" smtClean="0"/>
              <a:t> </a:t>
            </a:r>
            <a:r>
              <a:rPr lang="pt-BR" dirty="0" err="1" smtClean="0"/>
              <a:t>conservation</a:t>
            </a:r>
            <a:r>
              <a:rPr lang="pt-BR" dirty="0" smtClean="0"/>
              <a:t> </a:t>
            </a:r>
            <a:r>
              <a:rPr lang="pt-BR" dirty="0" err="1" smtClean="0"/>
              <a:t>or</a:t>
            </a:r>
            <a:r>
              <a:rPr lang="pt-BR" dirty="0" smtClean="0"/>
              <a:t> </a:t>
            </a:r>
            <a:r>
              <a:rPr lang="pt-BR" dirty="0" err="1" smtClean="0"/>
              <a:t>biogeographic</a:t>
            </a:r>
            <a:r>
              <a:rPr lang="pt-BR" dirty="0" smtClean="0"/>
              <a:t> </a:t>
            </a:r>
            <a:r>
              <a:rPr lang="pt-BR" dirty="0" err="1" smtClean="0"/>
              <a:t>studies</a:t>
            </a:r>
            <a:r>
              <a:rPr lang="pt-BR" dirty="0" smtClean="0"/>
              <a:t> </a:t>
            </a:r>
            <a:r>
              <a:rPr lang="pt-BR" dirty="0" err="1" smtClean="0"/>
              <a:t>of</a:t>
            </a:r>
            <a:r>
              <a:rPr lang="pt-BR" dirty="0" smtClean="0"/>
              <a:t> </a:t>
            </a:r>
            <a:r>
              <a:rPr lang="pt-BR" dirty="0" err="1" smtClean="0"/>
              <a:t>animals</a:t>
            </a:r>
            <a:r>
              <a:rPr lang="pt-BR" dirty="0" smtClean="0"/>
              <a:t> </a:t>
            </a:r>
            <a:r>
              <a:rPr lang="pt-BR" dirty="0" err="1" smtClean="0"/>
              <a:t>and</a:t>
            </a:r>
            <a:r>
              <a:rPr lang="pt-BR" dirty="0" smtClean="0"/>
              <a:t> </a:t>
            </a:r>
            <a:r>
              <a:rPr lang="pt-BR" dirty="0" err="1" smtClean="0"/>
              <a:t>plants</a:t>
            </a:r>
            <a:r>
              <a:rPr lang="pt-BR" dirty="0" smtClean="0"/>
              <a:t>, </a:t>
            </a:r>
            <a:r>
              <a:rPr lang="pt-BR" dirty="0" err="1" smtClean="0"/>
              <a:t>we</a:t>
            </a:r>
            <a:r>
              <a:rPr lang="pt-BR" dirty="0" smtClean="0"/>
              <a:t> it </a:t>
            </a:r>
            <a:r>
              <a:rPr lang="pt-BR" dirty="0" err="1" smtClean="0"/>
              <a:t>is</a:t>
            </a:r>
            <a:r>
              <a:rPr lang="pt-BR" dirty="0" smtClean="0"/>
              <a:t> </a:t>
            </a:r>
            <a:r>
              <a:rPr lang="pt-BR" dirty="0" err="1" smtClean="0"/>
              <a:t>necessary</a:t>
            </a:r>
            <a:r>
              <a:rPr lang="pt-BR" dirty="0" smtClean="0"/>
              <a:t> use </a:t>
            </a:r>
            <a:r>
              <a:rPr lang="pt-BR" baseline="0" dirty="0" smtClean="0"/>
              <a:t>a </a:t>
            </a:r>
            <a:r>
              <a:rPr lang="pt-BR" baseline="0" dirty="0" err="1" smtClean="0"/>
              <a:t>couple</a:t>
            </a:r>
            <a:r>
              <a:rPr lang="pt-BR" baseline="0" dirty="0" smtClean="0"/>
              <a:t> </a:t>
            </a:r>
            <a:r>
              <a:rPr lang="pt-BR" baseline="0" dirty="0" err="1" smtClean="0"/>
              <a:t>of</a:t>
            </a:r>
            <a:r>
              <a:rPr lang="pt-BR" baseline="0" dirty="0" smtClean="0"/>
              <a:t> </a:t>
            </a:r>
            <a:r>
              <a:rPr lang="pt-BR" baseline="0" dirty="0" err="1" smtClean="0"/>
              <a:t>informations</a:t>
            </a:r>
            <a:r>
              <a:rPr lang="pt-BR" baseline="0" dirty="0" smtClean="0"/>
              <a:t>.</a:t>
            </a:r>
          </a:p>
          <a:p>
            <a:r>
              <a:rPr lang="pt-BR" baseline="0" dirty="0" smtClean="0"/>
              <a:t>As </a:t>
            </a:r>
            <a:r>
              <a:rPr lang="pt-BR" baseline="0" dirty="0" err="1" smtClean="0"/>
              <a:t>example</a:t>
            </a:r>
            <a:r>
              <a:rPr lang="pt-BR" baseline="0" dirty="0" smtClean="0"/>
              <a:t> in </a:t>
            </a:r>
            <a:r>
              <a:rPr lang="pt-BR" baseline="0" dirty="0" err="1" smtClean="0"/>
              <a:t>this</a:t>
            </a:r>
            <a:r>
              <a:rPr lang="pt-BR" baseline="0" dirty="0" smtClean="0"/>
              <a:t> voucher.. Its importante </a:t>
            </a:r>
            <a:r>
              <a:rPr lang="pt-BR" baseline="0" dirty="0" err="1" smtClean="0"/>
              <a:t>that</a:t>
            </a:r>
            <a:r>
              <a:rPr lang="pt-BR" baseline="0" dirty="0" smtClean="0"/>
              <a:t> </a:t>
            </a:r>
            <a:r>
              <a:rPr lang="pt-BR" baseline="0" dirty="0" err="1" smtClean="0"/>
              <a:t>we</a:t>
            </a:r>
            <a:r>
              <a:rPr lang="pt-BR" baseline="0" dirty="0" smtClean="0"/>
              <a:t> </a:t>
            </a:r>
            <a:r>
              <a:rPr lang="pt-BR" baseline="0" dirty="0" err="1" smtClean="0"/>
              <a:t>know</a:t>
            </a:r>
            <a:r>
              <a:rPr lang="pt-BR" baseline="0" dirty="0" smtClean="0"/>
              <a:t> </a:t>
            </a:r>
            <a:r>
              <a:rPr lang="pt-BR" baseline="0" dirty="0" err="1" smtClean="0"/>
              <a:t>what</a:t>
            </a:r>
            <a:r>
              <a:rPr lang="pt-BR" baseline="0" dirty="0" smtClean="0"/>
              <a:t> </a:t>
            </a:r>
            <a:r>
              <a:rPr lang="pt-BR" baseline="0" dirty="0" err="1" smtClean="0"/>
              <a:t>is</a:t>
            </a:r>
            <a:r>
              <a:rPr lang="pt-BR" baseline="0" dirty="0" smtClean="0"/>
              <a:t> </a:t>
            </a:r>
            <a:r>
              <a:rPr lang="pt-BR" baseline="0" dirty="0" err="1" smtClean="0"/>
              <a:t>the</a:t>
            </a:r>
            <a:r>
              <a:rPr lang="pt-BR" baseline="0" dirty="0" smtClean="0"/>
              <a:t> </a:t>
            </a:r>
            <a:r>
              <a:rPr lang="pt-BR" baseline="0" dirty="0" err="1" smtClean="0"/>
              <a:t>specimen</a:t>
            </a:r>
            <a:r>
              <a:rPr lang="pt-BR" baseline="0" dirty="0" smtClean="0"/>
              <a:t> (</a:t>
            </a:r>
            <a:r>
              <a:rPr lang="pt-BR" baseline="0" dirty="0" err="1" smtClean="0"/>
              <a:t>name</a:t>
            </a:r>
            <a:r>
              <a:rPr lang="pt-BR" baseline="0" dirty="0" smtClean="0"/>
              <a:t>), </a:t>
            </a:r>
            <a:r>
              <a:rPr lang="pt-BR" baseline="0" dirty="0" err="1" smtClean="0"/>
              <a:t>when</a:t>
            </a:r>
            <a:r>
              <a:rPr lang="pt-BR" baseline="0" dirty="0" smtClean="0"/>
              <a:t> </a:t>
            </a:r>
            <a:r>
              <a:rPr lang="pt-BR" baseline="0" dirty="0" err="1" smtClean="0"/>
              <a:t>and</a:t>
            </a:r>
            <a:r>
              <a:rPr lang="pt-BR" baseline="0" dirty="0" smtClean="0"/>
              <a:t> </a:t>
            </a:r>
            <a:r>
              <a:rPr lang="pt-BR" baseline="0" dirty="0" err="1" smtClean="0"/>
              <a:t>where</a:t>
            </a:r>
            <a:r>
              <a:rPr lang="pt-BR" baseline="0" dirty="0" smtClean="0"/>
              <a:t> it </a:t>
            </a:r>
            <a:r>
              <a:rPr lang="pt-BR" baseline="0" dirty="0" err="1" smtClean="0"/>
              <a:t>was</a:t>
            </a:r>
            <a:r>
              <a:rPr lang="pt-BR" baseline="0" dirty="0" smtClean="0"/>
              <a:t> </a:t>
            </a:r>
            <a:r>
              <a:rPr lang="pt-BR" baseline="0" dirty="0" err="1" smtClean="0"/>
              <a:t>collect</a:t>
            </a:r>
            <a:r>
              <a:rPr lang="pt-BR" baseline="0" dirty="0" smtClean="0"/>
              <a:t>, </a:t>
            </a:r>
            <a:r>
              <a:rPr lang="pt-BR" baseline="0" dirty="0" err="1" smtClean="0"/>
              <a:t>who</a:t>
            </a:r>
            <a:r>
              <a:rPr lang="pt-BR" baseline="0" dirty="0" smtClean="0"/>
              <a:t> </a:t>
            </a:r>
            <a:r>
              <a:rPr lang="pt-BR" baseline="0" dirty="0" err="1" smtClean="0"/>
              <a:t>have</a:t>
            </a:r>
            <a:r>
              <a:rPr lang="pt-BR" baseline="0" dirty="0" smtClean="0"/>
              <a:t> </a:t>
            </a:r>
            <a:r>
              <a:rPr lang="pt-BR" baseline="0" dirty="0" err="1" smtClean="0"/>
              <a:t>collect</a:t>
            </a:r>
            <a:r>
              <a:rPr lang="pt-BR" baseline="0" dirty="0" smtClean="0"/>
              <a:t>.. </a:t>
            </a:r>
            <a:r>
              <a:rPr lang="pt-BR" baseline="0" dirty="0" err="1" smtClean="0"/>
              <a:t>And</a:t>
            </a:r>
            <a:r>
              <a:rPr lang="pt-BR" baseline="0" dirty="0" smtClean="0"/>
              <a:t> </a:t>
            </a:r>
            <a:r>
              <a:rPr lang="pt-BR" baseline="0" dirty="0" err="1" smtClean="0"/>
              <a:t>another</a:t>
            </a:r>
            <a:r>
              <a:rPr lang="pt-BR" baseline="0" dirty="0" smtClean="0"/>
              <a:t> </a:t>
            </a:r>
            <a:r>
              <a:rPr lang="pt-BR" baseline="0" dirty="0" err="1" smtClean="0"/>
              <a:t>ones</a:t>
            </a:r>
            <a:r>
              <a:rPr lang="pt-BR" baseline="0" dirty="0" smtClean="0"/>
              <a:t>, </a:t>
            </a:r>
            <a:r>
              <a:rPr lang="pt-BR" baseline="0" dirty="0" err="1" smtClean="0"/>
              <a:t>elevation</a:t>
            </a:r>
            <a:r>
              <a:rPr lang="pt-BR" baseline="0" dirty="0" smtClean="0"/>
              <a:t>, </a:t>
            </a:r>
            <a:r>
              <a:rPr lang="pt-BR" baseline="0" dirty="0" err="1" smtClean="0"/>
              <a:t>type</a:t>
            </a:r>
            <a:r>
              <a:rPr lang="pt-BR" baseline="0" dirty="0" smtClean="0"/>
              <a:t> </a:t>
            </a:r>
            <a:r>
              <a:rPr lang="pt-BR" baseline="0" dirty="0" err="1" smtClean="0"/>
              <a:t>of</a:t>
            </a:r>
            <a:r>
              <a:rPr lang="pt-BR" baseline="0" dirty="0" smtClean="0"/>
              <a:t> </a:t>
            </a:r>
            <a:r>
              <a:rPr lang="pt-BR" baseline="0" dirty="0" err="1" smtClean="0"/>
              <a:t>specimen</a:t>
            </a:r>
            <a:r>
              <a:rPr lang="pt-BR" baseline="0" dirty="0" smtClean="0"/>
              <a:t>..</a:t>
            </a:r>
          </a:p>
          <a:p>
            <a:endParaRPr lang="pt-BR" dirty="0"/>
          </a:p>
        </p:txBody>
      </p:sp>
      <p:sp>
        <p:nvSpPr>
          <p:cNvPr id="4" name="Espaço Reservado para Número de Slide 3"/>
          <p:cNvSpPr>
            <a:spLocks noGrp="1"/>
          </p:cNvSpPr>
          <p:nvPr>
            <p:ph type="sldNum" sz="quarter" idx="10"/>
          </p:nvPr>
        </p:nvSpPr>
        <p:spPr/>
        <p:txBody>
          <a:bodyPr/>
          <a:lstStyle/>
          <a:p>
            <a:fld id="{A1F477DD-BCC5-4587-91F4-35ADC1FADC7E}" type="slidenum">
              <a:rPr lang="pt-BR" smtClean="0"/>
              <a:t>4</a:t>
            </a:fld>
            <a:endParaRPr lang="pt-BR"/>
          </a:p>
        </p:txBody>
      </p:sp>
    </p:spTree>
    <p:extLst>
      <p:ext uri="{BB962C8B-B14F-4D97-AF65-F5344CB8AC3E}">
        <p14:creationId xmlns:p14="http://schemas.microsoft.com/office/powerpoint/2010/main" val="18211499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59dc51bdce_3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g259dc51bdce_3_2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smtClean="0"/>
              <a:t>But</a:t>
            </a:r>
            <a:r>
              <a:rPr lang="pt-BR" dirty="0" smtClean="0"/>
              <a:t> </a:t>
            </a:r>
            <a:r>
              <a:rPr lang="pt-BR" dirty="0" err="1" smtClean="0"/>
              <a:t>we</a:t>
            </a:r>
            <a:r>
              <a:rPr lang="pt-BR" dirty="0" smtClean="0"/>
              <a:t> </a:t>
            </a:r>
            <a:r>
              <a:rPr lang="pt-BR" dirty="0" err="1" smtClean="0"/>
              <a:t>have</a:t>
            </a:r>
            <a:r>
              <a:rPr lang="pt-BR" dirty="0" smtClean="0"/>
              <a:t> some</a:t>
            </a:r>
            <a:r>
              <a:rPr lang="pt-BR" baseline="0" dirty="0" smtClean="0"/>
              <a:t> </a:t>
            </a:r>
            <a:r>
              <a:rPr lang="pt-BR" baseline="0" dirty="0" err="1" smtClean="0"/>
              <a:t>issus</a:t>
            </a:r>
            <a:r>
              <a:rPr lang="pt-BR" baseline="0" dirty="0" smtClean="0"/>
              <a:t> </a:t>
            </a:r>
            <a:r>
              <a:rPr lang="pt-BR" baseline="0" dirty="0" err="1" smtClean="0"/>
              <a:t>associated</a:t>
            </a:r>
            <a:r>
              <a:rPr lang="pt-BR" baseline="0" dirty="0" smtClean="0"/>
              <a:t> </a:t>
            </a:r>
            <a:r>
              <a:rPr lang="pt-BR" baseline="0" dirty="0" err="1" smtClean="0"/>
              <a:t>to</a:t>
            </a:r>
            <a:r>
              <a:rPr lang="pt-BR" baseline="0" dirty="0" smtClean="0"/>
              <a:t> </a:t>
            </a:r>
            <a:r>
              <a:rPr lang="pt-BR" baseline="0" dirty="0" err="1" smtClean="0"/>
              <a:t>biodiveristy</a:t>
            </a:r>
            <a:r>
              <a:rPr lang="pt-BR" baseline="0" dirty="0" smtClean="0"/>
              <a:t> data, </a:t>
            </a:r>
            <a:r>
              <a:rPr lang="pt-BR" baseline="0" dirty="0" err="1" smtClean="0"/>
              <a:t>even</a:t>
            </a:r>
            <a:r>
              <a:rPr lang="pt-BR" baseline="0" dirty="0" smtClean="0"/>
              <a:t> </a:t>
            </a:r>
            <a:r>
              <a:rPr lang="pt-BR" baseline="0" dirty="0" err="1" smtClean="0"/>
              <a:t>from</a:t>
            </a:r>
            <a:r>
              <a:rPr lang="pt-BR" baseline="0" dirty="0" smtClean="0"/>
              <a:t> </a:t>
            </a:r>
            <a:r>
              <a:rPr lang="pt-BR" baseline="0" dirty="0" err="1" smtClean="0"/>
              <a:t>museum</a:t>
            </a:r>
            <a:r>
              <a:rPr lang="pt-BR" baseline="0" dirty="0" smtClean="0"/>
              <a:t> </a:t>
            </a:r>
            <a:r>
              <a:rPr lang="pt-BR" baseline="0" dirty="0" err="1" smtClean="0"/>
              <a:t>or</a:t>
            </a:r>
            <a:r>
              <a:rPr lang="pt-BR" baseline="0" dirty="0" smtClean="0"/>
              <a:t> online </a:t>
            </a:r>
            <a:r>
              <a:rPr lang="pt-BR" baseline="0" dirty="0" err="1" smtClean="0"/>
              <a:t>platforms</a:t>
            </a:r>
            <a:r>
              <a:rPr lang="pt-BR" baseline="0" dirty="0" smtClean="0"/>
              <a:t>..</a:t>
            </a:r>
          </a:p>
          <a:p>
            <a:r>
              <a:rPr lang="pt-BR" baseline="0" dirty="0" smtClean="0"/>
              <a:t>I </a:t>
            </a:r>
            <a:r>
              <a:rPr lang="pt-BR" baseline="0" dirty="0" err="1" smtClean="0"/>
              <a:t>brought</a:t>
            </a:r>
            <a:r>
              <a:rPr lang="pt-BR" baseline="0" dirty="0" smtClean="0"/>
              <a:t> </a:t>
            </a:r>
            <a:r>
              <a:rPr lang="pt-BR" baseline="0" dirty="0" err="1" smtClean="0"/>
              <a:t>this</a:t>
            </a:r>
            <a:r>
              <a:rPr lang="pt-BR" baseline="0" dirty="0" smtClean="0"/>
              <a:t> </a:t>
            </a:r>
            <a:r>
              <a:rPr lang="pt-BR" baseline="0" dirty="0" err="1" smtClean="0"/>
              <a:t>example</a:t>
            </a:r>
            <a:r>
              <a:rPr lang="pt-BR" baseline="0" dirty="0" smtClean="0"/>
              <a:t>.. </a:t>
            </a:r>
            <a:r>
              <a:rPr lang="pt-BR" baseline="0" dirty="0" err="1" smtClean="0"/>
              <a:t>This</a:t>
            </a:r>
            <a:r>
              <a:rPr lang="pt-BR" baseline="0" dirty="0" smtClean="0"/>
              <a:t> </a:t>
            </a:r>
            <a:r>
              <a:rPr lang="pt-BR" baseline="0" dirty="0" err="1" smtClean="0"/>
              <a:t>is</a:t>
            </a:r>
            <a:r>
              <a:rPr lang="pt-BR" baseline="0" dirty="0" smtClean="0"/>
              <a:t> a popular </a:t>
            </a:r>
            <a:r>
              <a:rPr lang="pt-BR" baseline="0" dirty="0" err="1" smtClean="0"/>
              <a:t>bird</a:t>
            </a:r>
            <a:r>
              <a:rPr lang="pt-BR" baseline="0" dirty="0" smtClean="0"/>
              <a:t> in brasil, </a:t>
            </a:r>
            <a:r>
              <a:rPr lang="pt-BR" baseline="0" dirty="0" err="1" smtClean="0"/>
              <a:t>called</a:t>
            </a:r>
            <a:r>
              <a:rPr lang="pt-BR" baseline="0" dirty="0" smtClean="0"/>
              <a:t> bem-te-vi... </a:t>
            </a:r>
            <a:r>
              <a:rPr lang="pt-BR" baseline="0" dirty="0" err="1" smtClean="0"/>
              <a:t>But</a:t>
            </a:r>
            <a:r>
              <a:rPr lang="pt-BR" baseline="0" dirty="0" smtClean="0"/>
              <a:t> as </a:t>
            </a:r>
            <a:r>
              <a:rPr lang="pt-BR" baseline="0" dirty="0" err="1" smtClean="0"/>
              <a:t>we</a:t>
            </a:r>
            <a:r>
              <a:rPr lang="pt-BR" baseline="0" dirty="0" smtClean="0"/>
              <a:t> </a:t>
            </a:r>
            <a:r>
              <a:rPr lang="pt-BR" baseline="0" dirty="0" err="1" smtClean="0"/>
              <a:t>can</a:t>
            </a:r>
            <a:r>
              <a:rPr lang="pt-BR" baseline="0" dirty="0" smtClean="0"/>
              <a:t> </a:t>
            </a:r>
            <a:r>
              <a:rPr lang="pt-BR" baseline="0" dirty="0" err="1" smtClean="0"/>
              <a:t>see</a:t>
            </a:r>
            <a:r>
              <a:rPr lang="pt-BR" baseline="0" dirty="0" smtClean="0"/>
              <a:t>, </a:t>
            </a:r>
            <a:r>
              <a:rPr lang="pt-BR" baseline="0" dirty="0" err="1" smtClean="0"/>
              <a:t>this</a:t>
            </a:r>
            <a:r>
              <a:rPr lang="pt-BR" baseline="0" dirty="0" smtClean="0"/>
              <a:t> </a:t>
            </a:r>
            <a:r>
              <a:rPr lang="pt-BR" baseline="0" dirty="0" err="1" smtClean="0"/>
              <a:t>collector</a:t>
            </a:r>
            <a:r>
              <a:rPr lang="pt-BR" baseline="0" dirty="0" smtClean="0"/>
              <a:t> </a:t>
            </a:r>
            <a:r>
              <a:rPr lang="pt-BR" baseline="0" dirty="0" err="1" smtClean="0"/>
              <a:t>put</a:t>
            </a:r>
            <a:r>
              <a:rPr lang="pt-BR" baseline="0" dirty="0" smtClean="0"/>
              <a:t> </a:t>
            </a:r>
            <a:r>
              <a:rPr lang="pt-BR" baseline="0" dirty="0" err="1" smtClean="0"/>
              <a:t>the</a:t>
            </a:r>
            <a:r>
              <a:rPr lang="pt-BR" baseline="0" dirty="0" smtClean="0"/>
              <a:t> </a:t>
            </a:r>
            <a:r>
              <a:rPr lang="pt-BR" baseline="0" dirty="0" err="1" smtClean="0"/>
              <a:t>name</a:t>
            </a:r>
            <a:r>
              <a:rPr lang="pt-BR" baseline="0" dirty="0" smtClean="0"/>
              <a:t>, </a:t>
            </a:r>
            <a:r>
              <a:rPr lang="pt-BR" baseline="0" dirty="0" err="1" smtClean="0"/>
              <a:t>the</a:t>
            </a:r>
            <a:r>
              <a:rPr lang="pt-BR" baseline="0" dirty="0" smtClean="0"/>
              <a:t> </a:t>
            </a:r>
            <a:r>
              <a:rPr lang="pt-BR" baseline="0" dirty="0" err="1" smtClean="0"/>
              <a:t>year</a:t>
            </a:r>
            <a:r>
              <a:rPr lang="pt-BR" baseline="0" dirty="0" smtClean="0"/>
              <a:t>, </a:t>
            </a:r>
            <a:r>
              <a:rPr lang="pt-BR" baseline="0" dirty="0" err="1" smtClean="0"/>
              <a:t>but</a:t>
            </a:r>
            <a:r>
              <a:rPr lang="pt-BR" baseline="0" dirty="0" smtClean="0"/>
              <a:t> </a:t>
            </a:r>
            <a:r>
              <a:rPr lang="pt-BR" baseline="0" dirty="0" err="1" smtClean="0"/>
              <a:t>did</a:t>
            </a:r>
            <a:r>
              <a:rPr lang="pt-BR" baseline="0" dirty="0" smtClean="0"/>
              <a:t> </a:t>
            </a:r>
            <a:r>
              <a:rPr lang="pt-BR" baseline="0" dirty="0" err="1" smtClean="0"/>
              <a:t>not</a:t>
            </a:r>
            <a:r>
              <a:rPr lang="pt-BR" baseline="0" dirty="0" smtClean="0"/>
              <a:t> </a:t>
            </a:r>
            <a:r>
              <a:rPr lang="pt-BR" baseline="0" dirty="0" err="1" smtClean="0"/>
              <a:t>put</a:t>
            </a:r>
            <a:r>
              <a:rPr lang="pt-BR" baseline="0" dirty="0" smtClean="0"/>
              <a:t> de </a:t>
            </a:r>
            <a:r>
              <a:rPr lang="pt-BR" baseline="0" dirty="0" err="1" smtClean="0"/>
              <a:t>coordinates</a:t>
            </a:r>
            <a:r>
              <a:rPr lang="pt-BR" baseline="0" dirty="0" smtClean="0"/>
              <a:t>, </a:t>
            </a:r>
            <a:r>
              <a:rPr lang="pt-BR" baseline="0" dirty="0" err="1" smtClean="0"/>
              <a:t>so</a:t>
            </a:r>
            <a:r>
              <a:rPr lang="pt-BR" baseline="0" dirty="0" smtClean="0"/>
              <a:t> </a:t>
            </a:r>
            <a:r>
              <a:rPr lang="pt-BR" baseline="0" dirty="0" err="1" smtClean="0"/>
              <a:t>this</a:t>
            </a:r>
            <a:r>
              <a:rPr lang="pt-BR" baseline="0" dirty="0" smtClean="0"/>
              <a:t> </a:t>
            </a:r>
            <a:r>
              <a:rPr lang="pt-BR" baseline="0" dirty="0" err="1" smtClean="0"/>
              <a:t>records</a:t>
            </a:r>
            <a:r>
              <a:rPr lang="pt-BR" baseline="0" dirty="0" smtClean="0"/>
              <a:t> </a:t>
            </a:r>
            <a:r>
              <a:rPr lang="pt-BR" baseline="0" dirty="0" err="1" smtClean="0"/>
              <a:t>could</a:t>
            </a:r>
            <a:r>
              <a:rPr lang="pt-BR" baseline="0" dirty="0" smtClean="0"/>
              <a:t> </a:t>
            </a:r>
            <a:r>
              <a:rPr lang="pt-BR" baseline="0" dirty="0" err="1" smtClean="0"/>
              <a:t>not</a:t>
            </a:r>
            <a:r>
              <a:rPr lang="pt-BR" baseline="0" dirty="0" smtClean="0"/>
              <a:t> </a:t>
            </a:r>
            <a:r>
              <a:rPr lang="pt-BR" baseline="0" dirty="0" err="1" smtClean="0"/>
              <a:t>be</a:t>
            </a:r>
            <a:r>
              <a:rPr lang="pt-BR" baseline="0" dirty="0" smtClean="0"/>
              <a:t> </a:t>
            </a:r>
            <a:r>
              <a:rPr lang="pt-BR" baseline="0" dirty="0" err="1" smtClean="0"/>
              <a:t>used</a:t>
            </a:r>
            <a:r>
              <a:rPr lang="pt-BR" baseline="0" dirty="0" smtClean="0"/>
              <a:t> for </a:t>
            </a:r>
            <a:r>
              <a:rPr lang="pt-BR" baseline="0" dirty="0" err="1" smtClean="0"/>
              <a:t>make</a:t>
            </a:r>
            <a:r>
              <a:rPr lang="pt-BR" baseline="0" dirty="0" smtClean="0"/>
              <a:t> </a:t>
            </a:r>
            <a:r>
              <a:rPr lang="pt-BR" baseline="0" dirty="0" err="1" smtClean="0"/>
              <a:t>species</a:t>
            </a:r>
            <a:r>
              <a:rPr lang="pt-BR" baseline="0" dirty="0" smtClean="0"/>
              <a:t> </a:t>
            </a:r>
            <a:r>
              <a:rPr lang="pt-BR" baseline="0" dirty="0" err="1" smtClean="0"/>
              <a:t>distribuition</a:t>
            </a:r>
            <a:r>
              <a:rPr lang="pt-BR" baseline="0" dirty="0" smtClean="0"/>
              <a:t> </a:t>
            </a:r>
            <a:r>
              <a:rPr lang="pt-BR" baseline="0" dirty="0" err="1" smtClean="0"/>
              <a:t>models</a:t>
            </a:r>
            <a:r>
              <a:rPr lang="pt-BR" baseline="0" dirty="0" smtClean="0"/>
              <a:t>, for </a:t>
            </a:r>
            <a:r>
              <a:rPr lang="pt-BR" baseline="0" dirty="0" err="1" smtClean="0"/>
              <a:t>example</a:t>
            </a:r>
            <a:r>
              <a:rPr lang="pt-BR" baseline="0" dirty="0" smtClean="0"/>
              <a:t>.. </a:t>
            </a:r>
          </a:p>
          <a:p>
            <a:r>
              <a:rPr lang="pt-BR" baseline="0" dirty="0" err="1" smtClean="0"/>
              <a:t>And</a:t>
            </a:r>
            <a:r>
              <a:rPr lang="pt-BR" baseline="0" dirty="0" smtClean="0"/>
              <a:t> </a:t>
            </a:r>
            <a:r>
              <a:rPr lang="pt-BR" baseline="0" dirty="0" err="1" smtClean="0"/>
              <a:t>another</a:t>
            </a:r>
            <a:r>
              <a:rPr lang="pt-BR" baseline="0" dirty="0" smtClean="0"/>
              <a:t> </a:t>
            </a:r>
            <a:r>
              <a:rPr lang="pt-BR" baseline="0" dirty="0" err="1" smtClean="0"/>
              <a:t>problem</a:t>
            </a:r>
            <a:r>
              <a:rPr lang="pt-BR" baseline="0" dirty="0" smtClean="0"/>
              <a:t> </a:t>
            </a:r>
            <a:r>
              <a:rPr lang="pt-BR" baseline="0" dirty="0" err="1" smtClean="0"/>
              <a:t>associated</a:t>
            </a:r>
            <a:r>
              <a:rPr lang="pt-BR" baseline="0" dirty="0" smtClean="0"/>
              <a:t> </a:t>
            </a:r>
            <a:r>
              <a:rPr lang="pt-BR" baseline="0" dirty="0" err="1" smtClean="0"/>
              <a:t>is</a:t>
            </a:r>
            <a:r>
              <a:rPr lang="pt-BR" baseline="0" dirty="0" smtClean="0"/>
              <a:t> some </a:t>
            </a:r>
            <a:r>
              <a:rPr lang="pt-BR" baseline="0" dirty="0" err="1" smtClean="0"/>
              <a:t>species</a:t>
            </a:r>
            <a:r>
              <a:rPr lang="pt-BR" baseline="0" dirty="0" smtClean="0"/>
              <a:t> as Bem-te-vi </a:t>
            </a:r>
            <a:r>
              <a:rPr lang="pt-BR" baseline="0" dirty="0" err="1" smtClean="0"/>
              <a:t>is</a:t>
            </a:r>
            <a:r>
              <a:rPr lang="pt-BR" baseline="0" dirty="0" smtClean="0"/>
              <a:t> </a:t>
            </a:r>
            <a:r>
              <a:rPr lang="pt-BR" baseline="0" dirty="0" err="1" smtClean="0"/>
              <a:t>very</a:t>
            </a:r>
            <a:r>
              <a:rPr lang="pt-BR" baseline="0" dirty="0" smtClean="0"/>
              <a:t> similar </a:t>
            </a:r>
            <a:r>
              <a:rPr lang="pt-BR" baseline="0" dirty="0" err="1" smtClean="0"/>
              <a:t>to</a:t>
            </a:r>
            <a:r>
              <a:rPr lang="pt-BR" baseline="0" dirty="0" smtClean="0"/>
              <a:t> </a:t>
            </a:r>
            <a:r>
              <a:rPr lang="pt-BR" baseline="0" dirty="0" err="1" smtClean="0"/>
              <a:t>anothers</a:t>
            </a:r>
            <a:r>
              <a:rPr lang="pt-BR" baseline="0" dirty="0" smtClean="0"/>
              <a:t> </a:t>
            </a:r>
            <a:r>
              <a:rPr lang="pt-BR" baseline="0" dirty="0" err="1" smtClean="0"/>
              <a:t>one</a:t>
            </a:r>
            <a:r>
              <a:rPr lang="pt-BR" baseline="0" dirty="0" smtClean="0"/>
              <a:t>.. In </a:t>
            </a:r>
            <a:r>
              <a:rPr lang="pt-BR" baseline="0" dirty="0" err="1" smtClean="0"/>
              <a:t>the</a:t>
            </a:r>
            <a:r>
              <a:rPr lang="pt-BR" baseline="0" dirty="0" smtClean="0"/>
              <a:t> </a:t>
            </a:r>
            <a:r>
              <a:rPr lang="pt-BR" baseline="0" dirty="0" err="1" smtClean="0"/>
              <a:t>field</a:t>
            </a:r>
            <a:r>
              <a:rPr lang="pt-BR" baseline="0" dirty="0" smtClean="0"/>
              <a:t> </a:t>
            </a:r>
            <a:r>
              <a:rPr lang="pt-BR" baseline="0" dirty="0" err="1" smtClean="0"/>
              <a:t>we</a:t>
            </a:r>
            <a:r>
              <a:rPr lang="pt-BR" baseline="0" dirty="0" smtClean="0"/>
              <a:t> </a:t>
            </a:r>
            <a:r>
              <a:rPr lang="pt-BR" baseline="0" dirty="0" err="1" smtClean="0"/>
              <a:t>can</a:t>
            </a:r>
            <a:r>
              <a:rPr lang="pt-BR" baseline="0" dirty="0" smtClean="0"/>
              <a:t> </a:t>
            </a:r>
            <a:r>
              <a:rPr lang="pt-BR" baseline="0" dirty="0" err="1" smtClean="0"/>
              <a:t>confuse</a:t>
            </a:r>
            <a:r>
              <a:rPr lang="pt-BR" baseline="0" dirty="0" smtClean="0"/>
              <a:t> </a:t>
            </a:r>
            <a:r>
              <a:rPr lang="pt-BR" baseline="0" dirty="0" err="1" smtClean="0"/>
              <a:t>about</a:t>
            </a:r>
            <a:r>
              <a:rPr lang="pt-BR" baseline="0" dirty="0" smtClean="0"/>
              <a:t> </a:t>
            </a:r>
            <a:r>
              <a:rPr lang="pt-BR" baseline="0" dirty="0" err="1" smtClean="0"/>
              <a:t>which</a:t>
            </a:r>
            <a:r>
              <a:rPr lang="pt-BR" baseline="0" dirty="0" smtClean="0"/>
              <a:t> </a:t>
            </a:r>
            <a:r>
              <a:rPr lang="pt-BR" baseline="0" dirty="0" err="1" smtClean="0"/>
              <a:t>species</a:t>
            </a:r>
            <a:r>
              <a:rPr lang="pt-BR" baseline="0" dirty="0" smtClean="0"/>
              <a:t> </a:t>
            </a:r>
            <a:r>
              <a:rPr lang="pt-BR" baseline="0" dirty="0" err="1" smtClean="0"/>
              <a:t>is</a:t>
            </a:r>
            <a:r>
              <a:rPr lang="pt-BR" baseline="0" dirty="0" smtClean="0"/>
              <a:t>, </a:t>
            </a:r>
            <a:r>
              <a:rPr lang="pt-BR" baseline="0" dirty="0" err="1" smtClean="0"/>
              <a:t>if</a:t>
            </a:r>
            <a:r>
              <a:rPr lang="pt-BR" baseline="0" dirty="0" smtClean="0"/>
              <a:t> </a:t>
            </a:r>
            <a:r>
              <a:rPr lang="pt-BR" baseline="0" dirty="0" err="1" smtClean="0"/>
              <a:t>we</a:t>
            </a:r>
            <a:r>
              <a:rPr lang="pt-BR" baseline="0" dirty="0" smtClean="0"/>
              <a:t> are </a:t>
            </a:r>
            <a:r>
              <a:rPr lang="pt-BR" baseline="0" dirty="0" err="1" smtClean="0"/>
              <a:t>working</a:t>
            </a:r>
            <a:r>
              <a:rPr lang="pt-BR" baseline="0" dirty="0" smtClean="0"/>
              <a:t> </a:t>
            </a:r>
            <a:r>
              <a:rPr lang="pt-BR" baseline="0" dirty="0" err="1" smtClean="0"/>
              <a:t>with</a:t>
            </a:r>
            <a:r>
              <a:rPr lang="pt-BR" baseline="0" dirty="0" smtClean="0"/>
              <a:t> </a:t>
            </a:r>
            <a:r>
              <a:rPr lang="pt-BR" baseline="0" dirty="0" err="1" smtClean="0"/>
              <a:t>criptic</a:t>
            </a:r>
            <a:r>
              <a:rPr lang="pt-BR" baseline="0" dirty="0" smtClean="0"/>
              <a:t> </a:t>
            </a:r>
            <a:r>
              <a:rPr lang="pt-BR" baseline="0" dirty="0" err="1" smtClean="0"/>
              <a:t>species</a:t>
            </a:r>
            <a:r>
              <a:rPr lang="pt-BR" baseline="0" dirty="0" smtClean="0"/>
              <a:t>.. </a:t>
            </a:r>
            <a:r>
              <a:rPr lang="pt-BR" baseline="0" dirty="0" err="1" smtClean="0"/>
              <a:t>So</a:t>
            </a:r>
            <a:r>
              <a:rPr lang="pt-BR" baseline="0" dirty="0" smtClean="0"/>
              <a:t> </a:t>
            </a:r>
            <a:r>
              <a:rPr lang="pt-BR" baseline="0" dirty="0" err="1" smtClean="0"/>
              <a:t>know</a:t>
            </a:r>
            <a:r>
              <a:rPr lang="pt-BR" baseline="0" dirty="0" smtClean="0"/>
              <a:t> </a:t>
            </a:r>
            <a:r>
              <a:rPr lang="pt-BR" baseline="0" dirty="0" err="1" smtClean="0"/>
              <a:t>about</a:t>
            </a:r>
            <a:r>
              <a:rPr lang="pt-BR" baseline="0" dirty="0" smtClean="0"/>
              <a:t> </a:t>
            </a:r>
            <a:r>
              <a:rPr lang="pt-BR" baseline="0" dirty="0" err="1" smtClean="0"/>
              <a:t>who</a:t>
            </a:r>
            <a:r>
              <a:rPr lang="pt-BR" baseline="0" dirty="0" smtClean="0"/>
              <a:t> </a:t>
            </a:r>
            <a:r>
              <a:rPr lang="pt-BR" baseline="0" dirty="0" err="1" smtClean="0"/>
              <a:t>have</a:t>
            </a:r>
            <a:r>
              <a:rPr lang="pt-BR" baseline="0" dirty="0" smtClean="0"/>
              <a:t> </a:t>
            </a:r>
            <a:r>
              <a:rPr lang="pt-BR" baseline="0" dirty="0" err="1" smtClean="0"/>
              <a:t>collect</a:t>
            </a:r>
            <a:r>
              <a:rPr lang="pt-BR" baseline="0" dirty="0" smtClean="0"/>
              <a:t> </a:t>
            </a:r>
            <a:r>
              <a:rPr lang="pt-BR" baseline="0" dirty="0" err="1" smtClean="0"/>
              <a:t>is</a:t>
            </a:r>
            <a:r>
              <a:rPr lang="pt-BR" baseline="0" dirty="0" smtClean="0"/>
              <a:t> </a:t>
            </a:r>
            <a:r>
              <a:rPr lang="pt-BR" baseline="0" dirty="0" err="1" smtClean="0"/>
              <a:t>important</a:t>
            </a:r>
            <a:r>
              <a:rPr lang="pt-BR" baseline="0" dirty="0" smtClean="0"/>
              <a:t> for </a:t>
            </a:r>
            <a:r>
              <a:rPr lang="pt-BR" baseline="0" dirty="0" err="1" smtClean="0"/>
              <a:t>we</a:t>
            </a:r>
            <a:r>
              <a:rPr lang="pt-BR" baseline="0" dirty="0" smtClean="0"/>
              <a:t> </a:t>
            </a:r>
            <a:r>
              <a:rPr lang="pt-BR" baseline="0" dirty="0" err="1" smtClean="0"/>
              <a:t>estimated</a:t>
            </a:r>
            <a:r>
              <a:rPr lang="pt-BR" baseline="0" dirty="0" smtClean="0"/>
              <a:t> </a:t>
            </a:r>
            <a:r>
              <a:rPr lang="pt-BR" baseline="0" dirty="0" err="1" smtClean="0"/>
              <a:t>is</a:t>
            </a:r>
            <a:r>
              <a:rPr lang="pt-BR" baseline="0" dirty="0" smtClean="0"/>
              <a:t> </a:t>
            </a:r>
            <a:r>
              <a:rPr lang="pt-BR" baseline="0" dirty="0" err="1" smtClean="0"/>
              <a:t>the</a:t>
            </a:r>
            <a:r>
              <a:rPr lang="pt-BR" baseline="0" dirty="0" smtClean="0"/>
              <a:t> </a:t>
            </a:r>
            <a:r>
              <a:rPr lang="pt-BR" baseline="0" dirty="0" err="1" smtClean="0"/>
              <a:t>taxonomy</a:t>
            </a:r>
            <a:r>
              <a:rPr lang="pt-BR" baseline="0" dirty="0" smtClean="0"/>
              <a:t> </a:t>
            </a:r>
            <a:r>
              <a:rPr lang="pt-BR" baseline="0" dirty="0" err="1" smtClean="0"/>
              <a:t>is</a:t>
            </a:r>
            <a:r>
              <a:rPr lang="pt-BR" baseline="0" dirty="0" smtClean="0"/>
              <a:t> </a:t>
            </a:r>
            <a:r>
              <a:rPr lang="pt-BR" baseline="0" dirty="0" err="1" smtClean="0"/>
              <a:t>correct</a:t>
            </a:r>
            <a:r>
              <a:rPr lang="pt-BR" baseline="0" dirty="0" smtClean="0"/>
              <a:t> </a:t>
            </a:r>
            <a:r>
              <a:rPr lang="pt-BR" baseline="0" dirty="0" err="1" smtClean="0"/>
              <a:t>or</a:t>
            </a:r>
            <a:r>
              <a:rPr lang="pt-BR" baseline="0" dirty="0" smtClean="0"/>
              <a:t> some </a:t>
            </a:r>
            <a:r>
              <a:rPr lang="pt-BR" baseline="0" dirty="0" err="1" smtClean="0"/>
              <a:t>errors</a:t>
            </a:r>
            <a:r>
              <a:rPr lang="pt-BR" baseline="0" dirty="0" smtClean="0"/>
              <a:t> </a:t>
            </a:r>
            <a:r>
              <a:rPr lang="pt-BR" baseline="0" dirty="0" err="1" smtClean="0"/>
              <a:t>could</a:t>
            </a:r>
            <a:r>
              <a:rPr lang="pt-BR" baseline="0" dirty="0" smtClean="0"/>
              <a:t> </a:t>
            </a:r>
            <a:r>
              <a:rPr lang="pt-BR" baseline="0" dirty="0" err="1" smtClean="0"/>
              <a:t>be</a:t>
            </a:r>
            <a:r>
              <a:rPr lang="pt-BR" baseline="0" dirty="0" smtClean="0"/>
              <a:t> </a:t>
            </a:r>
            <a:r>
              <a:rPr lang="pt-BR" baseline="0" dirty="0" err="1" smtClean="0"/>
              <a:t>associated</a:t>
            </a:r>
            <a:r>
              <a:rPr lang="pt-BR" baseline="0" dirty="0" smtClean="0"/>
              <a:t>.</a:t>
            </a:r>
          </a:p>
        </p:txBody>
      </p:sp>
      <p:sp>
        <p:nvSpPr>
          <p:cNvPr id="4" name="Espaço Reservado para Número de Slide 3"/>
          <p:cNvSpPr>
            <a:spLocks noGrp="1"/>
          </p:cNvSpPr>
          <p:nvPr>
            <p:ph type="sldNum" sz="quarter" idx="10"/>
          </p:nvPr>
        </p:nvSpPr>
        <p:spPr/>
        <p:txBody>
          <a:bodyPr/>
          <a:lstStyle/>
          <a:p>
            <a:fld id="{A1F477DD-BCC5-4587-91F4-35ADC1FADC7E}" type="slidenum">
              <a:rPr lang="pt-BR" smtClean="0"/>
              <a:t>5</a:t>
            </a:fld>
            <a:endParaRPr lang="pt-BR"/>
          </a:p>
        </p:txBody>
      </p:sp>
    </p:spTree>
    <p:extLst>
      <p:ext uri="{BB962C8B-B14F-4D97-AF65-F5344CB8AC3E}">
        <p14:creationId xmlns:p14="http://schemas.microsoft.com/office/powerpoint/2010/main" val="2334635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Meyer </a:t>
            </a:r>
            <a:r>
              <a:rPr lang="pt-BR" dirty="0" err="1" smtClean="0"/>
              <a:t>and</a:t>
            </a:r>
            <a:r>
              <a:rPr lang="pt-BR" dirty="0" smtClean="0"/>
              <a:t> </a:t>
            </a:r>
            <a:r>
              <a:rPr lang="pt-BR" dirty="0" err="1" smtClean="0"/>
              <a:t>colleagues</a:t>
            </a:r>
            <a:r>
              <a:rPr lang="pt-BR" baseline="0" dirty="0" smtClean="0"/>
              <a:t> </a:t>
            </a:r>
            <a:r>
              <a:rPr lang="pt-BR" baseline="0" dirty="0" err="1" smtClean="0"/>
              <a:t>made</a:t>
            </a:r>
            <a:r>
              <a:rPr lang="pt-BR" baseline="0" dirty="0" smtClean="0"/>
              <a:t> a </a:t>
            </a:r>
            <a:r>
              <a:rPr lang="en-US" baseline="0" dirty="0" smtClean="0"/>
              <a:t>framework for </a:t>
            </a:r>
            <a:r>
              <a:rPr lang="en-US" baseline="0" dirty="0" err="1" smtClean="0"/>
              <a:t>analysing</a:t>
            </a:r>
            <a:r>
              <a:rPr lang="en-US" baseline="0" dirty="0" smtClean="0"/>
              <a:t> limitations in occurrence information along taxonomic, geographical and temporal dimensions.</a:t>
            </a:r>
          </a:p>
          <a:p>
            <a:r>
              <a:rPr lang="en-US" dirty="0" smtClean="0"/>
              <a:t>Occurrence records cover different species (sp1, sp2, . . .) in different locations (xy1, xy2, . . .) and different points in time (t1, t2, . . .).</a:t>
            </a:r>
          </a:p>
          <a:p>
            <a:r>
              <a:rPr lang="en-US" dirty="0" smtClean="0"/>
              <a:t>Applicability of occurrence records depends on: (1) coverage of the three dimensions with information (grey cells), and (2) uncertainty associated.</a:t>
            </a:r>
          </a:p>
          <a:p>
            <a:r>
              <a:rPr lang="en-US" dirty="0" smtClean="0"/>
              <a:t>Thus, a cell may be covered, but uncertainty of the records may vary from low (dark grey) to high (light grey); </a:t>
            </a:r>
          </a:p>
          <a:p>
            <a:r>
              <a:rPr lang="en-US" dirty="0" smtClean="0"/>
              <a:t>White cells indicate no coverage with available information. </a:t>
            </a:r>
            <a:endParaRPr lang="pt-BR" dirty="0"/>
          </a:p>
        </p:txBody>
      </p:sp>
      <p:sp>
        <p:nvSpPr>
          <p:cNvPr id="4" name="Espaço Reservado para Número de Slide 3"/>
          <p:cNvSpPr>
            <a:spLocks noGrp="1"/>
          </p:cNvSpPr>
          <p:nvPr>
            <p:ph type="sldNum" sz="quarter" idx="10"/>
          </p:nvPr>
        </p:nvSpPr>
        <p:spPr/>
        <p:txBody>
          <a:bodyPr/>
          <a:lstStyle/>
          <a:p>
            <a:fld id="{A1F477DD-BCC5-4587-91F4-35ADC1FADC7E}" type="slidenum">
              <a:rPr lang="pt-BR" smtClean="0"/>
              <a:t>6</a:t>
            </a:fld>
            <a:endParaRPr lang="pt-BR"/>
          </a:p>
        </p:txBody>
      </p:sp>
    </p:spTree>
    <p:extLst>
      <p:ext uri="{BB962C8B-B14F-4D97-AF65-F5344CB8AC3E}">
        <p14:creationId xmlns:p14="http://schemas.microsoft.com/office/powerpoint/2010/main" val="2227631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sz="1800" b="1" u="sng" dirty="0" smtClean="0"/>
          </a:p>
          <a:p>
            <a:endParaRPr lang="en-US" sz="1800" dirty="0" smtClean="0"/>
          </a:p>
        </p:txBody>
      </p:sp>
      <p:sp>
        <p:nvSpPr>
          <p:cNvPr id="4" name="Espaço Reservado para Número de Slide 3"/>
          <p:cNvSpPr>
            <a:spLocks noGrp="1"/>
          </p:cNvSpPr>
          <p:nvPr>
            <p:ph type="sldNum" sz="quarter" idx="10"/>
          </p:nvPr>
        </p:nvSpPr>
        <p:spPr/>
        <p:txBody>
          <a:bodyPr/>
          <a:lstStyle/>
          <a:p>
            <a:fld id="{A1F477DD-BCC5-4587-91F4-35ADC1FADC7E}" type="slidenum">
              <a:rPr lang="pt-BR" smtClean="0"/>
              <a:t>7</a:t>
            </a:fld>
            <a:endParaRPr lang="pt-BR"/>
          </a:p>
        </p:txBody>
      </p:sp>
    </p:spTree>
    <p:extLst>
      <p:ext uri="{BB962C8B-B14F-4D97-AF65-F5344CB8AC3E}">
        <p14:creationId xmlns:p14="http://schemas.microsoft.com/office/powerpoint/2010/main" val="997611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quality of biodiversity data—that is, the degree of congruency between recorded data and current conditions that the historical data represents—is a central issue for global monitoring and assessment. It influences the accuracy of our descriptions of historical and contemporary patterns,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determining our ability to provide realistic models of the future impacts of environmental change.</a:t>
            </a:r>
          </a:p>
          <a:p>
            <a:r>
              <a:rPr lang="en-US" dirty="0" smtClean="0"/>
              <a:t>This is</a:t>
            </a:r>
            <a:r>
              <a:rPr lang="en-US" baseline="0" dirty="0" smtClean="0"/>
              <a:t> a </a:t>
            </a:r>
            <a:r>
              <a:rPr lang="en-US" dirty="0" smtClean="0"/>
              <a:t>protocol made by </a:t>
            </a:r>
            <a:r>
              <a:rPr lang="en-US" dirty="0" err="1" smtClean="0"/>
              <a:t>Hortal</a:t>
            </a:r>
            <a:r>
              <a:rPr lang="en-US" dirty="0" smtClean="0"/>
              <a:t> et al to obtain reliable maps of biodiversity variables from biodiversity databases.</a:t>
            </a:r>
            <a:r>
              <a:rPr lang="en-US" baseline="0" dirty="0" smtClean="0"/>
              <a:t> So we need </a:t>
            </a:r>
            <a:r>
              <a:rPr lang="en-US" baseline="0" dirty="0" err="1" smtClean="0"/>
              <a:t>colect</a:t>
            </a:r>
            <a:r>
              <a:rPr lang="en-US" baseline="0" dirty="0" smtClean="0"/>
              <a:t> the data from original data or biodiversity database such as </a:t>
            </a:r>
            <a:r>
              <a:rPr lang="en-US" baseline="0" dirty="0" err="1" smtClean="0"/>
              <a:t>gbif</a:t>
            </a:r>
            <a:r>
              <a:rPr lang="en-US" baseline="0" dirty="0" smtClean="0"/>
              <a:t>, after we need assess data quality in term of taxonomy, space and time, and we need evaluated if the sampling effort is useful your maps.</a:t>
            </a:r>
            <a:r>
              <a:rPr lang="en-US" dirty="0" smtClean="0"/>
              <a:t/>
            </a:r>
            <a:br>
              <a:rPr lang="en-US" dirty="0" smtClean="0"/>
            </a:br>
            <a:endParaRPr lang="pt-BR" dirty="0"/>
          </a:p>
        </p:txBody>
      </p:sp>
      <p:sp>
        <p:nvSpPr>
          <p:cNvPr id="4" name="Espaço Reservado para Número de Slide 3"/>
          <p:cNvSpPr>
            <a:spLocks noGrp="1"/>
          </p:cNvSpPr>
          <p:nvPr>
            <p:ph type="sldNum" sz="quarter" idx="10"/>
          </p:nvPr>
        </p:nvSpPr>
        <p:spPr/>
        <p:txBody>
          <a:bodyPr/>
          <a:lstStyle/>
          <a:p>
            <a:fld id="{A1F477DD-BCC5-4587-91F4-35ADC1FADC7E}" type="slidenum">
              <a:rPr lang="pt-BR" smtClean="0"/>
              <a:t>8</a:t>
            </a:fld>
            <a:endParaRPr lang="pt-BR"/>
          </a:p>
        </p:txBody>
      </p:sp>
    </p:spTree>
    <p:extLst>
      <p:ext uri="{BB962C8B-B14F-4D97-AF65-F5344CB8AC3E}">
        <p14:creationId xmlns:p14="http://schemas.microsoft.com/office/powerpoint/2010/main" val="1370876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In </a:t>
            </a:r>
            <a:r>
              <a:rPr lang="pt-BR" dirty="0" err="1" smtClean="0"/>
              <a:t>this</a:t>
            </a:r>
            <a:r>
              <a:rPr lang="pt-BR" dirty="0" smtClean="0"/>
              <a:t> </a:t>
            </a:r>
            <a:r>
              <a:rPr lang="pt-BR" dirty="0" err="1" smtClean="0"/>
              <a:t>course</a:t>
            </a:r>
            <a:r>
              <a:rPr lang="pt-BR" dirty="0" smtClean="0"/>
              <a:t> </a:t>
            </a:r>
            <a:r>
              <a:rPr lang="pt-BR" dirty="0" err="1" smtClean="0"/>
              <a:t>we</a:t>
            </a:r>
            <a:r>
              <a:rPr lang="pt-BR" baseline="0" dirty="0" smtClean="0"/>
              <a:t> </a:t>
            </a:r>
            <a:r>
              <a:rPr lang="pt-BR" baseline="0" dirty="0" err="1" smtClean="0"/>
              <a:t>will</a:t>
            </a:r>
            <a:r>
              <a:rPr lang="pt-BR" baseline="0" dirty="0" smtClean="0"/>
              <a:t> </a:t>
            </a:r>
            <a:r>
              <a:rPr lang="pt-BR" baseline="0" dirty="0" err="1" smtClean="0"/>
              <a:t>talk</a:t>
            </a:r>
            <a:r>
              <a:rPr lang="pt-BR" baseline="0" dirty="0" smtClean="0"/>
              <a:t> </a:t>
            </a:r>
            <a:r>
              <a:rPr lang="pt-BR" baseline="0" dirty="0" err="1" smtClean="0"/>
              <a:t>about</a:t>
            </a:r>
            <a:r>
              <a:rPr lang="pt-BR" baseline="0" dirty="0" smtClean="0"/>
              <a:t> </a:t>
            </a:r>
            <a:r>
              <a:rPr lang="pt-BR" baseline="0" dirty="0" err="1" smtClean="0"/>
              <a:t>ways</a:t>
            </a:r>
            <a:r>
              <a:rPr lang="pt-BR" baseline="0" dirty="0" smtClean="0"/>
              <a:t> </a:t>
            </a:r>
            <a:r>
              <a:rPr lang="pt-BR" baseline="0" dirty="0" err="1" smtClean="0"/>
              <a:t>to</a:t>
            </a:r>
            <a:r>
              <a:rPr lang="pt-BR" baseline="0" dirty="0" smtClean="0"/>
              <a:t> </a:t>
            </a:r>
            <a:r>
              <a:rPr lang="pt-BR" baseline="0" dirty="0" err="1" smtClean="0"/>
              <a:t>assess</a:t>
            </a:r>
            <a:r>
              <a:rPr lang="pt-BR" baseline="0" dirty="0" smtClean="0"/>
              <a:t> data </a:t>
            </a:r>
            <a:r>
              <a:rPr lang="pt-BR" baseline="0" dirty="0" err="1" smtClean="0"/>
              <a:t>quality</a:t>
            </a:r>
            <a:r>
              <a:rPr lang="pt-BR" baseline="0" dirty="0" smtClean="0"/>
              <a:t> </a:t>
            </a:r>
            <a:r>
              <a:rPr lang="pt-BR" baseline="0" dirty="0" err="1" smtClean="0"/>
              <a:t>and</a:t>
            </a:r>
            <a:r>
              <a:rPr lang="pt-BR" baseline="0" dirty="0" smtClean="0"/>
              <a:t> </a:t>
            </a:r>
            <a:r>
              <a:rPr lang="pt-BR" baseline="0" dirty="0" err="1" smtClean="0"/>
              <a:t>sampling</a:t>
            </a:r>
            <a:r>
              <a:rPr lang="pt-BR" baseline="0" dirty="0" smtClean="0"/>
              <a:t> </a:t>
            </a:r>
            <a:r>
              <a:rPr lang="pt-BR" baseline="0" dirty="0" err="1" smtClean="0"/>
              <a:t>effort</a:t>
            </a:r>
            <a:r>
              <a:rPr lang="pt-BR" baseline="0" dirty="0" smtClean="0"/>
              <a:t>. </a:t>
            </a:r>
          </a:p>
          <a:p>
            <a:r>
              <a:rPr lang="pt-BR" baseline="0" dirty="0" err="1" smtClean="0"/>
              <a:t>There</a:t>
            </a:r>
            <a:r>
              <a:rPr lang="pt-BR" baseline="0" dirty="0" smtClean="0"/>
              <a:t> are </a:t>
            </a:r>
            <a:r>
              <a:rPr lang="pt-BR" baseline="0" dirty="0" err="1" smtClean="0"/>
              <a:t>severals</a:t>
            </a:r>
            <a:r>
              <a:rPr lang="pt-BR" baseline="0" dirty="0" smtClean="0"/>
              <a:t> </a:t>
            </a:r>
            <a:r>
              <a:rPr lang="pt-BR" baseline="0" dirty="0" err="1" smtClean="0"/>
              <a:t>methods</a:t>
            </a:r>
            <a:r>
              <a:rPr lang="pt-BR" baseline="0" dirty="0" smtClean="0"/>
              <a:t> </a:t>
            </a:r>
            <a:r>
              <a:rPr lang="pt-BR" baseline="0" dirty="0" err="1" smtClean="0"/>
              <a:t>to</a:t>
            </a:r>
            <a:r>
              <a:rPr lang="pt-BR" baseline="0" dirty="0" smtClean="0"/>
              <a:t> do it. </a:t>
            </a:r>
          </a:p>
          <a:p>
            <a:r>
              <a:rPr lang="pt-BR" baseline="0" dirty="0" err="1" smtClean="0"/>
              <a:t>But</a:t>
            </a:r>
            <a:r>
              <a:rPr lang="pt-BR" baseline="0" dirty="0" smtClean="0"/>
              <a:t> </a:t>
            </a:r>
            <a:r>
              <a:rPr lang="pt-BR" baseline="0" dirty="0" err="1" smtClean="0"/>
              <a:t>we</a:t>
            </a:r>
            <a:r>
              <a:rPr lang="pt-BR" baseline="0" dirty="0" smtClean="0"/>
              <a:t> </a:t>
            </a:r>
            <a:r>
              <a:rPr lang="pt-BR" baseline="0" dirty="0" err="1" smtClean="0"/>
              <a:t>will</a:t>
            </a:r>
            <a:r>
              <a:rPr lang="pt-BR" baseline="0" dirty="0" smtClean="0"/>
              <a:t> </a:t>
            </a:r>
            <a:r>
              <a:rPr lang="pt-BR" baseline="0" dirty="0" err="1" smtClean="0"/>
              <a:t>talk</a:t>
            </a:r>
            <a:r>
              <a:rPr lang="pt-BR" baseline="0" dirty="0" smtClean="0"/>
              <a:t> </a:t>
            </a:r>
            <a:r>
              <a:rPr lang="pt-BR" baseline="0" dirty="0" err="1" smtClean="0"/>
              <a:t>about</a:t>
            </a:r>
            <a:r>
              <a:rPr lang="pt-BR" baseline="0" dirty="0" smtClean="0"/>
              <a:t> </a:t>
            </a:r>
            <a:r>
              <a:rPr lang="pt-BR" baseline="0" dirty="0" err="1" smtClean="0"/>
              <a:t>our</a:t>
            </a:r>
            <a:r>
              <a:rPr lang="pt-BR" baseline="0" dirty="0" smtClean="0"/>
              <a:t> </a:t>
            </a:r>
            <a:r>
              <a:rPr lang="pt-BR" baseline="0" dirty="0" err="1" smtClean="0"/>
              <a:t>experiences</a:t>
            </a:r>
            <a:r>
              <a:rPr lang="pt-BR" baseline="0" dirty="0" smtClean="0"/>
              <a:t> </a:t>
            </a:r>
            <a:r>
              <a:rPr lang="pt-BR" baseline="0" dirty="0" err="1" smtClean="0"/>
              <a:t>working</a:t>
            </a:r>
            <a:r>
              <a:rPr lang="pt-BR" baseline="0" dirty="0" smtClean="0"/>
              <a:t> </a:t>
            </a:r>
            <a:r>
              <a:rPr lang="pt-BR" baseline="0" dirty="0" err="1" smtClean="0"/>
              <a:t>with</a:t>
            </a:r>
            <a:r>
              <a:rPr lang="pt-BR" baseline="0" dirty="0" smtClean="0"/>
              <a:t> </a:t>
            </a:r>
            <a:r>
              <a:rPr lang="pt-BR" baseline="0" dirty="0" err="1" smtClean="0"/>
              <a:t>these</a:t>
            </a:r>
            <a:r>
              <a:rPr lang="pt-BR" baseline="0" dirty="0" smtClean="0"/>
              <a:t> </a:t>
            </a:r>
            <a:r>
              <a:rPr lang="pt-BR" baseline="0" dirty="0" err="1" smtClean="0"/>
              <a:t>three</a:t>
            </a:r>
            <a:r>
              <a:rPr lang="pt-BR" baseline="0" dirty="0" smtClean="0"/>
              <a:t> </a:t>
            </a:r>
            <a:r>
              <a:rPr lang="pt-BR" baseline="0" dirty="0" err="1" smtClean="0"/>
              <a:t>types</a:t>
            </a:r>
            <a:r>
              <a:rPr lang="pt-BR" baseline="0" dirty="0" smtClean="0"/>
              <a:t> </a:t>
            </a:r>
            <a:r>
              <a:rPr lang="pt-BR" baseline="0" dirty="0" err="1" smtClean="0"/>
              <a:t>of</a:t>
            </a:r>
            <a:r>
              <a:rPr lang="pt-BR" baseline="0" dirty="0" smtClean="0"/>
              <a:t> scores </a:t>
            </a:r>
            <a:r>
              <a:rPr lang="pt-BR" baseline="0" dirty="0" err="1" smtClean="0"/>
              <a:t>and</a:t>
            </a:r>
            <a:r>
              <a:rPr lang="pt-BR" baseline="0" dirty="0" smtClean="0"/>
              <a:t> </a:t>
            </a:r>
            <a:r>
              <a:rPr lang="pt-BR" baseline="0" dirty="0" err="1" smtClean="0"/>
              <a:t>maps</a:t>
            </a:r>
            <a:r>
              <a:rPr lang="pt-BR" baseline="0" dirty="0" smtClean="0"/>
              <a:t>. </a:t>
            </a:r>
            <a:r>
              <a:rPr lang="pt-BR" baseline="0" dirty="0" err="1" smtClean="0"/>
              <a:t>That</a:t>
            </a:r>
            <a:r>
              <a:rPr lang="pt-BR" baseline="0" dirty="0" smtClean="0"/>
              <a:t> </a:t>
            </a:r>
            <a:r>
              <a:rPr lang="pt-BR" baseline="0" dirty="0" err="1" smtClean="0"/>
              <a:t>can</a:t>
            </a:r>
            <a:r>
              <a:rPr lang="pt-BR" baseline="0" dirty="0" smtClean="0"/>
              <a:t> </a:t>
            </a:r>
            <a:r>
              <a:rPr lang="pt-BR" baseline="0" dirty="0" err="1" smtClean="0"/>
              <a:t>be</a:t>
            </a:r>
            <a:r>
              <a:rPr lang="pt-BR" baseline="0" dirty="0" smtClean="0"/>
              <a:t> </a:t>
            </a:r>
            <a:r>
              <a:rPr lang="pt-BR" baseline="0" dirty="0" err="1" smtClean="0"/>
              <a:t>interpretated</a:t>
            </a:r>
            <a:r>
              <a:rPr lang="pt-BR" baseline="0" dirty="0" smtClean="0"/>
              <a:t> as more </a:t>
            </a:r>
            <a:r>
              <a:rPr lang="pt-BR" baseline="0" dirty="0" err="1" smtClean="0"/>
              <a:t>simple</a:t>
            </a:r>
            <a:r>
              <a:rPr lang="pt-BR" baseline="0" dirty="0" smtClean="0"/>
              <a:t> </a:t>
            </a:r>
            <a:r>
              <a:rPr lang="pt-BR" baseline="0" dirty="0" err="1" smtClean="0"/>
              <a:t>to</a:t>
            </a:r>
            <a:r>
              <a:rPr lang="pt-BR" baseline="0" dirty="0" smtClean="0"/>
              <a:t> more </a:t>
            </a:r>
            <a:r>
              <a:rPr lang="pt-BR" baseline="0" dirty="0" err="1" smtClean="0"/>
              <a:t>improved</a:t>
            </a:r>
            <a:r>
              <a:rPr lang="pt-BR" baseline="0" dirty="0" smtClean="0"/>
              <a:t>.</a:t>
            </a:r>
          </a:p>
          <a:p>
            <a:r>
              <a:rPr lang="pt-BR" baseline="0" dirty="0" smtClean="0"/>
              <a:t>The </a:t>
            </a:r>
            <a:r>
              <a:rPr lang="pt-BR" baseline="0" dirty="0" err="1" smtClean="0"/>
              <a:t>first</a:t>
            </a:r>
            <a:r>
              <a:rPr lang="pt-BR" baseline="0" dirty="0" smtClean="0"/>
              <a:t> </a:t>
            </a:r>
            <a:r>
              <a:rPr lang="pt-BR" baseline="0" dirty="0" err="1" smtClean="0"/>
              <a:t>one</a:t>
            </a:r>
            <a:r>
              <a:rPr lang="pt-BR" baseline="0" dirty="0" smtClean="0"/>
              <a:t> </a:t>
            </a:r>
            <a:r>
              <a:rPr lang="pt-BR" baseline="0" dirty="0" err="1" smtClean="0"/>
              <a:t>is</a:t>
            </a:r>
            <a:r>
              <a:rPr lang="pt-BR" baseline="0" dirty="0" smtClean="0"/>
              <a:t> </a:t>
            </a:r>
            <a:r>
              <a:rPr lang="pt-BR" baseline="0" dirty="0" err="1" smtClean="0"/>
              <a:t>ignorance</a:t>
            </a:r>
            <a:r>
              <a:rPr lang="pt-BR" baseline="0" dirty="0" smtClean="0"/>
              <a:t> score..</a:t>
            </a:r>
          </a:p>
          <a:p>
            <a:r>
              <a:rPr lang="pt-BR" baseline="0" dirty="0" err="1" smtClean="0"/>
              <a:t>Completeness</a:t>
            </a:r>
            <a:endParaRPr lang="pt-BR" baseline="0" dirty="0" smtClean="0"/>
          </a:p>
          <a:p>
            <a:r>
              <a:rPr lang="pt-BR" baseline="0" dirty="0" err="1" smtClean="0"/>
              <a:t>And</a:t>
            </a:r>
            <a:r>
              <a:rPr lang="pt-BR" baseline="0" dirty="0" smtClean="0"/>
              <a:t> </a:t>
            </a:r>
            <a:r>
              <a:rPr lang="pt-BR" baseline="0" dirty="0" err="1" smtClean="0"/>
              <a:t>finally</a:t>
            </a:r>
            <a:r>
              <a:rPr lang="pt-BR" baseline="0" dirty="0" smtClean="0"/>
              <a:t> </a:t>
            </a:r>
            <a:r>
              <a:rPr lang="pt-BR" baseline="0" dirty="0" err="1" smtClean="0"/>
              <a:t>maps</a:t>
            </a:r>
            <a:r>
              <a:rPr lang="pt-BR" baseline="0" dirty="0" smtClean="0"/>
              <a:t> </a:t>
            </a:r>
            <a:r>
              <a:rPr lang="pt-BR" baseline="0" dirty="0" err="1" smtClean="0"/>
              <a:t>of</a:t>
            </a:r>
            <a:r>
              <a:rPr lang="pt-BR" baseline="0" dirty="0" smtClean="0"/>
              <a:t> </a:t>
            </a:r>
            <a:r>
              <a:rPr lang="pt-BR" baseline="0" dirty="0" err="1" smtClean="0"/>
              <a:t>biogeography</a:t>
            </a:r>
            <a:r>
              <a:rPr lang="pt-BR" baseline="0" dirty="0" smtClean="0"/>
              <a:t> </a:t>
            </a:r>
            <a:r>
              <a:rPr lang="pt-BR" baseline="0" dirty="0" err="1" smtClean="0"/>
              <a:t>ignorance</a:t>
            </a:r>
            <a:endParaRPr lang="pt-BR" baseline="0" dirty="0" smtClean="0"/>
          </a:p>
          <a:p>
            <a:endParaRPr lang="pt-BR" baseline="0" dirty="0" smtClean="0"/>
          </a:p>
          <a:p>
            <a:endParaRPr lang="pt-BR" dirty="0"/>
          </a:p>
        </p:txBody>
      </p:sp>
      <p:sp>
        <p:nvSpPr>
          <p:cNvPr id="4" name="Espaço Reservado para Número de Slide 3"/>
          <p:cNvSpPr>
            <a:spLocks noGrp="1"/>
          </p:cNvSpPr>
          <p:nvPr>
            <p:ph type="sldNum" sz="quarter" idx="10"/>
          </p:nvPr>
        </p:nvSpPr>
        <p:spPr/>
        <p:txBody>
          <a:bodyPr/>
          <a:lstStyle/>
          <a:p>
            <a:fld id="{A1F477DD-BCC5-4587-91F4-35ADC1FADC7E}" type="slidenum">
              <a:rPr lang="pt-BR" smtClean="0"/>
              <a:t>9</a:t>
            </a:fld>
            <a:endParaRPr lang="pt-BR"/>
          </a:p>
        </p:txBody>
      </p:sp>
    </p:spTree>
    <p:extLst>
      <p:ext uri="{BB962C8B-B14F-4D97-AF65-F5344CB8AC3E}">
        <p14:creationId xmlns:p14="http://schemas.microsoft.com/office/powerpoint/2010/main" val="410507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bg>
      <p:bgRef idx="1001">
        <a:schemeClr val="bg2"/>
      </p:bgRef>
    </p:bg>
    <p:spTree>
      <p:nvGrpSpPr>
        <p:cNvPr id="1" name=""/>
        <p:cNvGrpSpPr/>
        <p:nvPr/>
      </p:nvGrpSpPr>
      <p:grpSpPr>
        <a:xfrm>
          <a:off x="0" y="0"/>
          <a:ext cx="0" cy="0"/>
          <a:chOff x="0" y="0"/>
          <a:chExt cx="0" cy="0"/>
        </a:xfrm>
      </p:grpSpPr>
      <p:sp>
        <p:nvSpPr>
          <p:cNvPr id="15" name="Retângulo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tângulo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tângulo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tângulo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tângulo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ítulo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pt-BR" smtClean="0"/>
              <a:t>Clique para editar o estilo do subtítulo mestre</a:t>
            </a:r>
            <a:endParaRPr kumimoji="0" lang="en-US"/>
          </a:p>
        </p:txBody>
      </p:sp>
      <p:sp>
        <p:nvSpPr>
          <p:cNvPr id="28" name="Espaço Reservado para Data 27"/>
          <p:cNvSpPr>
            <a:spLocks noGrp="1"/>
          </p:cNvSpPr>
          <p:nvPr>
            <p:ph type="dt" sz="half" idx="10"/>
          </p:nvPr>
        </p:nvSpPr>
        <p:spPr/>
        <p:txBody>
          <a:bodyPr/>
          <a:lstStyle/>
          <a:p>
            <a:fld id="{51E8BD10-AAE5-419D-BA49-97DC2B017A91}" type="datetime1">
              <a:rPr lang="pt-BR" smtClean="0"/>
              <a:t>21/07/2023</a:t>
            </a:fld>
            <a:endParaRPr lang="pt-BR"/>
          </a:p>
        </p:txBody>
      </p:sp>
      <p:sp>
        <p:nvSpPr>
          <p:cNvPr id="17" name="Espaço Reservado para Rodapé 16"/>
          <p:cNvSpPr>
            <a:spLocks noGrp="1"/>
          </p:cNvSpPr>
          <p:nvPr>
            <p:ph type="ftr" sz="quarter" idx="11"/>
          </p:nvPr>
        </p:nvSpPr>
        <p:spPr/>
        <p:txBody>
          <a:bodyPr/>
          <a:lstStyle/>
          <a:p>
            <a:endParaRPr lang="pt-BR"/>
          </a:p>
        </p:txBody>
      </p:sp>
      <p:sp>
        <p:nvSpPr>
          <p:cNvPr id="7" name="Conector reto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tângulo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Elipse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Elipse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Espaço Reservado para Número de Slide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62F5F272-98AA-4A60-BDDA-118F47179B4B}" type="slidenum">
              <a:rPr lang="pt-BR" smtClean="0"/>
              <a:t>‹nº›</a:t>
            </a:fld>
            <a:endParaRPr lang="pt-BR"/>
          </a:p>
        </p:txBody>
      </p:sp>
      <p:sp>
        <p:nvSpPr>
          <p:cNvPr id="8" name="Título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pt-BR" smtClean="0"/>
              <a:t>Clique para editar o título mestre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bg>
      <p:bgRef idx="1001">
        <a:schemeClr val="bg2"/>
      </p:bgRef>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título mestre</a:t>
            </a:r>
            <a:endParaRPr kumimoji="0" lang="en-US"/>
          </a:p>
        </p:txBody>
      </p:sp>
      <p:sp>
        <p:nvSpPr>
          <p:cNvPr id="3" name="Espaço Reservado para Texto Vertical 2"/>
          <p:cNvSpPr>
            <a:spLocks noGrp="1"/>
          </p:cNvSpPr>
          <p:nvPr>
            <p:ph type="body" orient="vert" idx="1"/>
          </p:nvPr>
        </p:nvSpPr>
        <p:spPr/>
        <p:txBody>
          <a:bodyPr vert="eaVert"/>
          <a:lstStyle/>
          <a:p>
            <a:pPr lvl="0" eaLnBrk="1" latinLnBrk="0" hangingPunct="1"/>
            <a:r>
              <a:rPr lang="pt-BR" smtClean="0"/>
              <a:t>Clique para editar 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p>
            <a:fld id="{E09F798C-9C80-476B-AE34-335414E5025A}" type="datetime1">
              <a:rPr lang="pt-BR" smtClean="0"/>
              <a:t>21/07/2023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62F5F272-98AA-4A60-BDDA-118F47179B4B}" type="slidenum">
              <a:rPr lang="pt-BR" smtClean="0"/>
              <a:t>‹nº›</a:t>
            </a:fld>
            <a:endParaRPr lang="pt-B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e texto verticais">
    <p:bg>
      <p:bgRef idx="1001">
        <a:schemeClr val="bg2"/>
      </p:bgRef>
    </p:bg>
    <p:spTree>
      <p:nvGrpSpPr>
        <p:cNvPr id="1" name=""/>
        <p:cNvGrpSpPr/>
        <p:nvPr/>
      </p:nvGrpSpPr>
      <p:grpSpPr>
        <a:xfrm>
          <a:off x="0" y="0"/>
          <a:ext cx="0" cy="0"/>
          <a:chOff x="0" y="0"/>
          <a:chExt cx="0" cy="0"/>
        </a:xfrm>
      </p:grpSpPr>
      <p:sp>
        <p:nvSpPr>
          <p:cNvPr id="7" name="Retângulo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tângulo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tângulo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tângulo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tângulo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tângulo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Conector reto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Elipse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Elipse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Espaço Reservado para Número de Slide 5"/>
          <p:cNvSpPr>
            <a:spLocks noGrp="1"/>
          </p:cNvSpPr>
          <p:nvPr>
            <p:ph type="sldNum" sz="quarter" idx="12"/>
          </p:nvPr>
        </p:nvSpPr>
        <p:spPr>
          <a:xfrm>
            <a:off x="6915912" y="3009901"/>
            <a:ext cx="457200" cy="441325"/>
          </a:xfrm>
        </p:spPr>
        <p:txBody>
          <a:bodyPr/>
          <a:lstStyle/>
          <a:p>
            <a:fld id="{62F5F272-98AA-4A60-BDDA-118F47179B4B}" type="slidenum">
              <a:rPr lang="pt-BR" smtClean="0"/>
              <a:t>‹nº›</a:t>
            </a:fld>
            <a:endParaRPr lang="pt-BR"/>
          </a:p>
        </p:txBody>
      </p:sp>
      <p:sp>
        <p:nvSpPr>
          <p:cNvPr id="3" name="Espaço Reservado para Texto Vertical 2"/>
          <p:cNvSpPr>
            <a:spLocks noGrp="1"/>
          </p:cNvSpPr>
          <p:nvPr>
            <p:ph type="body" orient="vert" idx="1"/>
          </p:nvPr>
        </p:nvSpPr>
        <p:spPr>
          <a:xfrm>
            <a:off x="304800" y="304800"/>
            <a:ext cx="6553200" cy="5821366"/>
          </a:xfrm>
        </p:spPr>
        <p:txBody>
          <a:bodyPr vert="eaVert"/>
          <a:lstStyle/>
          <a:p>
            <a:pPr lvl="0" eaLnBrk="1" latinLnBrk="0" hangingPunct="1"/>
            <a:r>
              <a:rPr lang="pt-BR" smtClean="0"/>
              <a:t>Clique para editar 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4" name="Espaço Reservado para Data 3"/>
          <p:cNvSpPr>
            <a:spLocks noGrp="1"/>
          </p:cNvSpPr>
          <p:nvPr>
            <p:ph type="dt" sz="half" idx="10"/>
          </p:nvPr>
        </p:nvSpPr>
        <p:spPr/>
        <p:txBody>
          <a:bodyPr/>
          <a:lstStyle/>
          <a:p>
            <a:fld id="{7626A5F4-FCE5-4A28-8D69-4CE20EB15187}" type="datetime1">
              <a:rPr lang="pt-BR" smtClean="0"/>
              <a:t>21/07/2023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2" name="Título Vertical 1"/>
          <p:cNvSpPr>
            <a:spLocks noGrp="1"/>
          </p:cNvSpPr>
          <p:nvPr>
            <p:ph type="title" orient="vert"/>
          </p:nvPr>
        </p:nvSpPr>
        <p:spPr>
          <a:xfrm>
            <a:off x="7391400" y="304801"/>
            <a:ext cx="1447800" cy="5851525"/>
          </a:xfrm>
        </p:spPr>
        <p:txBody>
          <a:bodyPr vert="eaVert"/>
          <a:lstStyle/>
          <a:p>
            <a:r>
              <a:rPr kumimoji="0" lang="pt-BR" smtClean="0"/>
              <a:t>Clique para editar o título mestre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bg>
      <p:bgRef idx="1001">
        <a:schemeClr val="bg2"/>
      </p:bgRef>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accent3">
                    <a:shade val="75000"/>
                  </a:schemeClr>
                </a:solidFill>
              </a:defRPr>
            </a:lvl1pPr>
          </a:lstStyle>
          <a:p>
            <a:r>
              <a:rPr kumimoji="0" lang="pt-BR" smtClean="0"/>
              <a:t>Clique para editar o título mestre</a:t>
            </a:r>
            <a:endParaRPr kumimoji="0" lang="en-US"/>
          </a:p>
        </p:txBody>
      </p:sp>
      <p:sp>
        <p:nvSpPr>
          <p:cNvPr id="4" name="Espaço Reservado para Data 3"/>
          <p:cNvSpPr>
            <a:spLocks noGrp="1"/>
          </p:cNvSpPr>
          <p:nvPr>
            <p:ph type="dt" sz="half" idx="10"/>
          </p:nvPr>
        </p:nvSpPr>
        <p:spPr/>
        <p:txBody>
          <a:bodyPr/>
          <a:lstStyle/>
          <a:p>
            <a:fld id="{C5FE664D-5A4D-463C-A3B3-C6279670CF5C}" type="datetime1">
              <a:rPr lang="pt-BR" smtClean="0"/>
              <a:t>21/07/2023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a:xfrm>
            <a:off x="4361688" y="1026372"/>
            <a:ext cx="457200" cy="441325"/>
          </a:xfrm>
        </p:spPr>
        <p:txBody>
          <a:bodyPr/>
          <a:lstStyle/>
          <a:p>
            <a:fld id="{62F5F272-98AA-4A60-BDDA-118F47179B4B}" type="slidenum">
              <a:rPr lang="pt-BR" smtClean="0"/>
              <a:t>‹nº›</a:t>
            </a:fld>
            <a:endParaRPr lang="pt-BR"/>
          </a:p>
        </p:txBody>
      </p:sp>
      <p:sp>
        <p:nvSpPr>
          <p:cNvPr id="8" name="Espaço Reservado para Conteúdo 7"/>
          <p:cNvSpPr>
            <a:spLocks noGrp="1"/>
          </p:cNvSpPr>
          <p:nvPr>
            <p:ph sz="quarter" idx="1"/>
          </p:nvPr>
        </p:nvSpPr>
        <p:spPr>
          <a:xfrm>
            <a:off x="301752" y="1527048"/>
            <a:ext cx="8503920" cy="4572000"/>
          </a:xfrm>
        </p:spPr>
        <p:txBody>
          <a:bodyPr/>
          <a:lstStyle/>
          <a:p>
            <a:pPr lvl="0" eaLnBrk="1" latinLnBrk="0" hangingPunct="1"/>
            <a:r>
              <a:rPr lang="pt-BR" smtClean="0"/>
              <a:t>Clique para editar 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Ref idx="1001">
        <a:schemeClr val="bg1"/>
      </p:bgRef>
    </p:bg>
    <p:spTree>
      <p:nvGrpSpPr>
        <p:cNvPr id="1" name=""/>
        <p:cNvGrpSpPr/>
        <p:nvPr/>
      </p:nvGrpSpPr>
      <p:grpSpPr>
        <a:xfrm>
          <a:off x="0" y="0"/>
          <a:ext cx="0" cy="0"/>
          <a:chOff x="0" y="0"/>
          <a:chExt cx="0" cy="0"/>
        </a:xfrm>
      </p:grpSpPr>
      <p:sp>
        <p:nvSpPr>
          <p:cNvPr id="17" name="Retângulo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tângulo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tângulo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tângulo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tângulo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tângulo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Espaço Reservado para Texto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pt-BR" smtClean="0"/>
              <a:t>Clique para editar o texto mestre</a:t>
            </a:r>
          </a:p>
        </p:txBody>
      </p:sp>
      <p:sp>
        <p:nvSpPr>
          <p:cNvPr id="13" name="Retângulo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tângulo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Espaço Reservado para Rodapé 4"/>
          <p:cNvSpPr>
            <a:spLocks noGrp="1"/>
          </p:cNvSpPr>
          <p:nvPr>
            <p:ph type="ftr" sz="quarter" idx="11"/>
          </p:nvPr>
        </p:nvSpPr>
        <p:spPr/>
        <p:txBody>
          <a:bodyPr/>
          <a:lstStyle/>
          <a:p>
            <a:endParaRPr lang="pt-BR"/>
          </a:p>
        </p:txBody>
      </p:sp>
      <p:sp>
        <p:nvSpPr>
          <p:cNvPr id="4" name="Espaço Reservado para Data 3"/>
          <p:cNvSpPr>
            <a:spLocks noGrp="1"/>
          </p:cNvSpPr>
          <p:nvPr>
            <p:ph type="dt" sz="half" idx="10"/>
          </p:nvPr>
        </p:nvSpPr>
        <p:spPr/>
        <p:txBody>
          <a:bodyPr/>
          <a:lstStyle/>
          <a:p>
            <a:fld id="{77DEC258-C4F7-4091-AEAD-3C160766B431}" type="datetime1">
              <a:rPr lang="pt-BR" smtClean="0"/>
              <a:t>21/07/2023</a:t>
            </a:fld>
            <a:endParaRPr lang="pt-BR"/>
          </a:p>
        </p:txBody>
      </p:sp>
      <p:sp>
        <p:nvSpPr>
          <p:cNvPr id="8" name="Conector reto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Elipse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Elipse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Espaço Reservado para Número de Slide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62F5F272-98AA-4A60-BDDA-118F47179B4B}" type="slidenum">
              <a:rPr lang="pt-BR" smtClean="0"/>
              <a:t>‹nº›</a:t>
            </a:fld>
            <a:endParaRPr lang="pt-BR"/>
          </a:p>
        </p:txBody>
      </p:sp>
      <p:sp>
        <p:nvSpPr>
          <p:cNvPr id="2" name="Título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pt-BR" smtClean="0"/>
              <a:t>Clique para editar o título mestre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bg>
      <p:bgRef idx="1001">
        <a:schemeClr val="bg2"/>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301752" y="228600"/>
            <a:ext cx="8534400" cy="758952"/>
          </a:xfrm>
        </p:spPr>
        <p:txBody>
          <a:bodyPr/>
          <a:lstStyle/>
          <a:p>
            <a:r>
              <a:rPr kumimoji="0" lang="pt-BR" smtClean="0"/>
              <a:t>Clique para editar o título mestre</a:t>
            </a:r>
            <a:endParaRPr kumimoji="0" lang="en-US"/>
          </a:p>
        </p:txBody>
      </p:sp>
      <p:sp>
        <p:nvSpPr>
          <p:cNvPr id="5" name="Espaço Reservado para Data 4"/>
          <p:cNvSpPr>
            <a:spLocks noGrp="1"/>
          </p:cNvSpPr>
          <p:nvPr>
            <p:ph type="dt" sz="half" idx="10"/>
          </p:nvPr>
        </p:nvSpPr>
        <p:spPr>
          <a:xfrm>
            <a:off x="5791200" y="6409944"/>
            <a:ext cx="3044952" cy="365760"/>
          </a:xfrm>
        </p:spPr>
        <p:txBody>
          <a:bodyPr/>
          <a:lstStyle/>
          <a:p>
            <a:fld id="{67F2FA46-FBF4-4EDF-9E1F-6CA25E5F21CB}" type="datetime1">
              <a:rPr lang="pt-BR" smtClean="0"/>
              <a:t>21/07/2023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62F5F272-98AA-4A60-BDDA-118F47179B4B}" type="slidenum">
              <a:rPr lang="pt-BR" smtClean="0"/>
              <a:t>‹nº›</a:t>
            </a:fld>
            <a:endParaRPr lang="pt-BR"/>
          </a:p>
        </p:txBody>
      </p:sp>
      <p:sp>
        <p:nvSpPr>
          <p:cNvPr id="8" name="Conector reto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Espaço Reservado para Conteúdo 9"/>
          <p:cNvSpPr>
            <a:spLocks noGrp="1"/>
          </p:cNvSpPr>
          <p:nvPr>
            <p:ph sz="half" idx="1"/>
          </p:nvPr>
        </p:nvSpPr>
        <p:spPr>
          <a:xfrm>
            <a:off x="301752" y="1371600"/>
            <a:ext cx="4038600" cy="4681728"/>
          </a:xfrm>
        </p:spPr>
        <p:txBody>
          <a:bodyPr/>
          <a:lstStyle>
            <a:lvl1pPr>
              <a:defRPr sz="2500"/>
            </a:lvl1pPr>
          </a:lstStyle>
          <a:p>
            <a:pPr lvl="0" eaLnBrk="1" latinLnBrk="0" hangingPunct="1"/>
            <a:r>
              <a:rPr lang="pt-BR" smtClean="0"/>
              <a:t>Clique para editar 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12" name="Espaço Reservado para Conteúdo 11"/>
          <p:cNvSpPr>
            <a:spLocks noGrp="1"/>
          </p:cNvSpPr>
          <p:nvPr>
            <p:ph sz="half" idx="2"/>
          </p:nvPr>
        </p:nvSpPr>
        <p:spPr>
          <a:xfrm>
            <a:off x="4800600" y="1371600"/>
            <a:ext cx="4038600" cy="4681728"/>
          </a:xfrm>
        </p:spPr>
        <p:txBody>
          <a:bodyPr/>
          <a:lstStyle>
            <a:lvl1pPr>
              <a:defRPr sz="2500"/>
            </a:lvl1pPr>
          </a:lstStyle>
          <a:p>
            <a:pPr lvl="0" eaLnBrk="1" latinLnBrk="0" hangingPunct="1"/>
            <a:r>
              <a:rPr lang="pt-BR" smtClean="0"/>
              <a:t>Clique para editar 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ção">
    <p:bg>
      <p:bgRef idx="1001">
        <a:schemeClr val="bg2"/>
      </p:bgRef>
    </p:bg>
    <p:spTree>
      <p:nvGrpSpPr>
        <p:cNvPr id="1" name=""/>
        <p:cNvGrpSpPr/>
        <p:nvPr/>
      </p:nvGrpSpPr>
      <p:grpSpPr>
        <a:xfrm>
          <a:off x="0" y="0"/>
          <a:ext cx="0" cy="0"/>
          <a:chOff x="0" y="0"/>
          <a:chExt cx="0" cy="0"/>
        </a:xfrm>
      </p:grpSpPr>
      <p:sp>
        <p:nvSpPr>
          <p:cNvPr id="10" name="Conector reto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tângulo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tângulo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tângulo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tângulo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tângulo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tângulo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Espaço Reservado para Texto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pt-BR" smtClean="0"/>
              <a:t>Clique para editar o texto mestre</a:t>
            </a:r>
          </a:p>
        </p:txBody>
      </p:sp>
      <p:sp>
        <p:nvSpPr>
          <p:cNvPr id="4" name="Espaço Reservado para Texto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pt-BR" smtClean="0"/>
              <a:t>Clique para editar o texto mestre</a:t>
            </a:r>
          </a:p>
        </p:txBody>
      </p:sp>
      <p:sp>
        <p:nvSpPr>
          <p:cNvPr id="7" name="Espaço Reservado para Data 6"/>
          <p:cNvSpPr>
            <a:spLocks noGrp="1"/>
          </p:cNvSpPr>
          <p:nvPr>
            <p:ph type="dt" sz="half" idx="10"/>
          </p:nvPr>
        </p:nvSpPr>
        <p:spPr/>
        <p:txBody>
          <a:bodyPr/>
          <a:lstStyle/>
          <a:p>
            <a:fld id="{835153B6-6918-47AF-BEBB-DED47954DF55}" type="datetime1">
              <a:rPr lang="pt-BR" smtClean="0"/>
              <a:t>21/07/2023</a:t>
            </a:fld>
            <a:endParaRPr lang="pt-BR"/>
          </a:p>
        </p:txBody>
      </p:sp>
      <p:sp>
        <p:nvSpPr>
          <p:cNvPr id="8" name="Espaço Reservado para Rodapé 7"/>
          <p:cNvSpPr>
            <a:spLocks noGrp="1"/>
          </p:cNvSpPr>
          <p:nvPr>
            <p:ph type="ftr" sz="quarter" idx="11"/>
          </p:nvPr>
        </p:nvSpPr>
        <p:spPr>
          <a:xfrm>
            <a:off x="304800" y="6409944"/>
            <a:ext cx="3581400" cy="365760"/>
          </a:xfrm>
        </p:spPr>
        <p:txBody>
          <a:bodyPr/>
          <a:lstStyle/>
          <a:p>
            <a:endParaRPr lang="pt-BR"/>
          </a:p>
        </p:txBody>
      </p:sp>
      <p:sp>
        <p:nvSpPr>
          <p:cNvPr id="15" name="Conector reto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tângulo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Espaço Reservado para Conteúdo 23"/>
          <p:cNvSpPr>
            <a:spLocks noGrp="1"/>
          </p:cNvSpPr>
          <p:nvPr>
            <p:ph sz="quarter" idx="2"/>
          </p:nvPr>
        </p:nvSpPr>
        <p:spPr>
          <a:xfrm>
            <a:off x="301752" y="2471383"/>
            <a:ext cx="4041648" cy="3818404"/>
          </a:xfrm>
        </p:spPr>
        <p:txBody>
          <a:bodyPr/>
          <a:lstStyle/>
          <a:p>
            <a:pPr lvl="0" eaLnBrk="1" latinLnBrk="0" hangingPunct="1"/>
            <a:r>
              <a:rPr lang="pt-BR" smtClean="0"/>
              <a:t>Clique para editar 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26" name="Espaço Reservado para Conteúdo 25"/>
          <p:cNvSpPr>
            <a:spLocks noGrp="1"/>
          </p:cNvSpPr>
          <p:nvPr>
            <p:ph sz="quarter" idx="4"/>
          </p:nvPr>
        </p:nvSpPr>
        <p:spPr>
          <a:xfrm>
            <a:off x="4800600" y="2471383"/>
            <a:ext cx="4038600" cy="3822192"/>
          </a:xfrm>
        </p:spPr>
        <p:txBody>
          <a:bodyPr/>
          <a:lstStyle/>
          <a:p>
            <a:pPr lvl="0" eaLnBrk="1" latinLnBrk="0" hangingPunct="1"/>
            <a:r>
              <a:rPr lang="pt-BR" smtClean="0"/>
              <a:t>Clique para editar 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25" name="Elipse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Elipse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Espaço Reservado para Número de Slide 8"/>
          <p:cNvSpPr>
            <a:spLocks noGrp="1"/>
          </p:cNvSpPr>
          <p:nvPr>
            <p:ph type="sldNum" sz="quarter" idx="12"/>
          </p:nvPr>
        </p:nvSpPr>
        <p:spPr>
          <a:xfrm>
            <a:off x="4343400" y="1042416"/>
            <a:ext cx="457200" cy="441325"/>
          </a:xfrm>
        </p:spPr>
        <p:txBody>
          <a:bodyPr/>
          <a:lstStyle>
            <a:lvl1pPr algn="ctr">
              <a:defRPr/>
            </a:lvl1pPr>
          </a:lstStyle>
          <a:p>
            <a:fld id="{62F5F272-98AA-4A60-BDDA-118F47179B4B}" type="slidenum">
              <a:rPr lang="pt-BR" smtClean="0"/>
              <a:t>‹nº›</a:t>
            </a:fld>
            <a:endParaRPr lang="pt-BR"/>
          </a:p>
        </p:txBody>
      </p:sp>
      <p:sp>
        <p:nvSpPr>
          <p:cNvPr id="23" name="Título 22"/>
          <p:cNvSpPr>
            <a:spLocks noGrp="1"/>
          </p:cNvSpPr>
          <p:nvPr>
            <p:ph type="title"/>
          </p:nvPr>
        </p:nvSpPr>
        <p:spPr/>
        <p:txBody>
          <a:bodyPr rtlCol="0" anchor="b" anchorCtr="0"/>
          <a:lstStyle/>
          <a:p>
            <a:r>
              <a:rPr kumimoji="0" lang="pt-BR" smtClean="0"/>
              <a:t>Clique para editar o título mestre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smtClean="0"/>
              <a:t>Clique para editar o título mestre</a:t>
            </a:r>
            <a:endParaRPr kumimoji="0" lang="en-US"/>
          </a:p>
        </p:txBody>
      </p:sp>
      <p:sp>
        <p:nvSpPr>
          <p:cNvPr id="3" name="Espaço Reservado para Data 2"/>
          <p:cNvSpPr>
            <a:spLocks noGrp="1"/>
          </p:cNvSpPr>
          <p:nvPr>
            <p:ph type="dt" sz="half" idx="10"/>
          </p:nvPr>
        </p:nvSpPr>
        <p:spPr/>
        <p:txBody>
          <a:bodyPr/>
          <a:lstStyle/>
          <a:p>
            <a:fld id="{36C7E19A-FB91-45B4-A706-EB3F533BB081}" type="datetime1">
              <a:rPr lang="pt-BR" smtClean="0"/>
              <a:t>21/07/2023</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a:xfrm>
            <a:off x="4343400" y="1036020"/>
            <a:ext cx="457200" cy="441325"/>
          </a:xfrm>
        </p:spPr>
        <p:txBody>
          <a:bodyPr/>
          <a:lstStyle/>
          <a:p>
            <a:fld id="{62F5F272-98AA-4A60-BDDA-118F47179B4B}" type="slidenum">
              <a:rPr lang="pt-BR" smtClean="0"/>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7" name="Retângulo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tângulo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tângulo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tângulo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tângulo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tângulo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Espaço Reservado para Data 1"/>
          <p:cNvSpPr>
            <a:spLocks noGrp="1"/>
          </p:cNvSpPr>
          <p:nvPr>
            <p:ph type="dt" sz="half" idx="10"/>
          </p:nvPr>
        </p:nvSpPr>
        <p:spPr/>
        <p:txBody>
          <a:bodyPr/>
          <a:lstStyle/>
          <a:p>
            <a:fld id="{C370F3F6-8655-4BA8-9D31-53D4D1458EFC}" type="datetime1">
              <a:rPr lang="pt-BR" smtClean="0"/>
              <a:t>21/07/2023</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a:xfrm>
            <a:off x="4267200" y="6324600"/>
            <a:ext cx="609600" cy="441324"/>
          </a:xfrm>
        </p:spPr>
        <p:txBody>
          <a:bodyPr/>
          <a:lstStyle>
            <a:lvl1pPr>
              <a:defRPr>
                <a:solidFill>
                  <a:srgbClr val="FFFFFF"/>
                </a:solidFill>
              </a:defRPr>
            </a:lvl1pPr>
          </a:lstStyle>
          <a:p>
            <a:fld id="{62F5F272-98AA-4A60-BDDA-118F47179B4B}" type="slidenum">
              <a:rPr lang="pt-BR" smtClean="0"/>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bg>
      <p:bgRef idx="1001">
        <a:schemeClr val="bg1"/>
      </p:bgRef>
    </p:bg>
    <p:spTree>
      <p:nvGrpSpPr>
        <p:cNvPr id="1" name=""/>
        <p:cNvGrpSpPr/>
        <p:nvPr/>
      </p:nvGrpSpPr>
      <p:grpSpPr>
        <a:xfrm>
          <a:off x="0" y="0"/>
          <a:ext cx="0" cy="0"/>
          <a:chOff x="0" y="0"/>
          <a:chExt cx="0" cy="0"/>
        </a:xfrm>
      </p:grpSpPr>
      <p:sp>
        <p:nvSpPr>
          <p:cNvPr id="19" name="Retângulo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tângulo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tângulo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tângulo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tângulo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tângulo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ítulo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pt-BR" smtClean="0"/>
              <a:t>Clique para editar o título mestre</a:t>
            </a:r>
            <a:endParaRPr kumimoji="0" lang="en-US"/>
          </a:p>
        </p:txBody>
      </p:sp>
      <p:sp>
        <p:nvSpPr>
          <p:cNvPr id="3" name="Espaço Reservado para Texto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pt-BR" smtClean="0"/>
              <a:t>Clique para editar o texto mestre</a:t>
            </a:r>
          </a:p>
        </p:txBody>
      </p:sp>
      <p:sp>
        <p:nvSpPr>
          <p:cNvPr id="8" name="Retângulo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Conector reto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Espaço Reservado para Conteúdo 19"/>
          <p:cNvSpPr>
            <a:spLocks noGrp="1"/>
          </p:cNvSpPr>
          <p:nvPr>
            <p:ph sz="quarter" idx="1"/>
          </p:nvPr>
        </p:nvSpPr>
        <p:spPr>
          <a:xfrm>
            <a:off x="3124200" y="685800"/>
            <a:ext cx="5638800" cy="5410200"/>
          </a:xfrm>
        </p:spPr>
        <p:txBody>
          <a:bodyPr/>
          <a:lstStyle/>
          <a:p>
            <a:pPr lvl="0" eaLnBrk="1" latinLnBrk="0" hangingPunct="1"/>
            <a:r>
              <a:rPr lang="pt-BR" smtClean="0"/>
              <a:t>Clique para editar o texto mestre</a:t>
            </a:r>
          </a:p>
          <a:p>
            <a:pPr lvl="1" eaLnBrk="1" latinLnBrk="0" hangingPunct="1"/>
            <a:r>
              <a:rPr lang="pt-BR" smtClean="0"/>
              <a:t>Segundo nível</a:t>
            </a:r>
          </a:p>
          <a:p>
            <a:pPr lvl="2" eaLnBrk="1" latinLnBrk="0" hangingPunct="1"/>
            <a:r>
              <a:rPr lang="pt-BR" smtClean="0"/>
              <a:t>Terceiro nível</a:t>
            </a:r>
          </a:p>
          <a:p>
            <a:pPr lvl="3" eaLnBrk="1" latinLnBrk="0" hangingPunct="1"/>
            <a:r>
              <a:rPr lang="pt-BR" smtClean="0"/>
              <a:t>Quarto nível</a:t>
            </a:r>
          </a:p>
          <a:p>
            <a:pPr lvl="4" eaLnBrk="1" latinLnBrk="0" hangingPunct="1"/>
            <a:r>
              <a:rPr lang="pt-BR" smtClean="0"/>
              <a:t>Quinto nível</a:t>
            </a:r>
            <a:endParaRPr kumimoji="0" lang="en-US"/>
          </a:p>
        </p:txBody>
      </p:sp>
      <p:sp>
        <p:nvSpPr>
          <p:cNvPr id="10" name="Elipse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Elipse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Espaço Reservado para Número de Slide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62F5F272-98AA-4A60-BDDA-118F47179B4B}" type="slidenum">
              <a:rPr lang="pt-BR" smtClean="0"/>
              <a:t>‹nº›</a:t>
            </a:fld>
            <a:endParaRPr lang="pt-BR"/>
          </a:p>
        </p:txBody>
      </p:sp>
      <p:sp>
        <p:nvSpPr>
          <p:cNvPr id="21" name="Retângulo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Espaço Reservado para Data 4"/>
          <p:cNvSpPr>
            <a:spLocks noGrp="1"/>
          </p:cNvSpPr>
          <p:nvPr>
            <p:ph type="dt" sz="half" idx="10"/>
          </p:nvPr>
        </p:nvSpPr>
        <p:spPr/>
        <p:txBody>
          <a:bodyPr/>
          <a:lstStyle/>
          <a:p>
            <a:fld id="{E97ABC39-AD5D-4E48-A971-731863435F8A}" type="datetime1">
              <a:rPr lang="pt-BR" smtClean="0"/>
              <a:t>21/07/2023</a:t>
            </a:fld>
            <a:endParaRPr lang="pt-BR"/>
          </a:p>
        </p:txBody>
      </p:sp>
      <p:sp>
        <p:nvSpPr>
          <p:cNvPr id="6" name="Espaço Reservado para Rodapé 5"/>
          <p:cNvSpPr>
            <a:spLocks noGrp="1"/>
          </p:cNvSpPr>
          <p:nvPr>
            <p:ph type="ftr" sz="quarter" idx="11"/>
          </p:nvPr>
        </p:nvSpPr>
        <p:spPr>
          <a:xfrm>
            <a:off x="301752" y="6410848"/>
            <a:ext cx="3383280" cy="365760"/>
          </a:xfrm>
        </p:spPr>
        <p:txBody>
          <a:bodyPr/>
          <a:lstStyle/>
          <a:p>
            <a:endParaRPr lang="pt-BR"/>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21" name="Conector reto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tângulo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tângulo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tângulo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tângulo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tângulo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tângulo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tângulo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Elipse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Elipse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Espaço Reservado para Número de Slide 6"/>
          <p:cNvSpPr>
            <a:spLocks noGrp="1"/>
          </p:cNvSpPr>
          <p:nvPr>
            <p:ph type="sldNum" sz="quarter" idx="12"/>
          </p:nvPr>
        </p:nvSpPr>
        <p:spPr>
          <a:xfrm>
            <a:off x="1371600" y="312738"/>
            <a:ext cx="457200" cy="441325"/>
          </a:xfrm>
        </p:spPr>
        <p:txBody>
          <a:bodyPr/>
          <a:lstStyle/>
          <a:p>
            <a:fld id="{62F5F272-98AA-4A60-BDDA-118F47179B4B}" type="slidenum">
              <a:rPr lang="pt-BR" smtClean="0"/>
              <a:t>‹nº›</a:t>
            </a:fld>
            <a:endParaRPr lang="pt-BR"/>
          </a:p>
        </p:txBody>
      </p:sp>
      <p:sp>
        <p:nvSpPr>
          <p:cNvPr id="2" name="Título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pt-BR" smtClean="0"/>
              <a:t>Clique para editar o título mestre</a:t>
            </a:r>
            <a:endParaRPr kumimoji="0" lang="en-US"/>
          </a:p>
        </p:txBody>
      </p:sp>
      <p:sp>
        <p:nvSpPr>
          <p:cNvPr id="3" name="Espaço Reservado para Imagem 2"/>
          <p:cNvSpPr>
            <a:spLocks noGrp="1"/>
          </p:cNvSpPr>
          <p:nvPr>
            <p:ph type="pic" idx="1"/>
          </p:nvPr>
        </p:nvSpPr>
        <p:spPr>
          <a:xfrm>
            <a:off x="3000375" y="609600"/>
            <a:ext cx="5867400" cy="4267200"/>
          </a:xfrm>
        </p:spPr>
        <p:txBody>
          <a:bodyPr/>
          <a:lstStyle>
            <a:lvl1pPr marL="0" indent="0">
              <a:buNone/>
              <a:defRPr sz="3200"/>
            </a:lvl1pPr>
          </a:lstStyle>
          <a:p>
            <a:r>
              <a:rPr kumimoji="0" lang="pt-BR" smtClean="0"/>
              <a:t>Clique no ícone para adicionar uma imagem</a:t>
            </a:r>
            <a:endParaRPr kumimoji="0" lang="en-US" dirty="0"/>
          </a:p>
        </p:txBody>
      </p:sp>
      <p:sp>
        <p:nvSpPr>
          <p:cNvPr id="4" name="Espaço Reservado para Texto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pt-BR" smtClean="0"/>
              <a:t>Clique para editar o texto mestre</a:t>
            </a:r>
          </a:p>
        </p:txBody>
      </p:sp>
      <p:sp>
        <p:nvSpPr>
          <p:cNvPr id="22" name="Retângulo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Espaço Reservado para Data 4"/>
          <p:cNvSpPr>
            <a:spLocks noGrp="1"/>
          </p:cNvSpPr>
          <p:nvPr>
            <p:ph type="dt" sz="half" idx="10"/>
          </p:nvPr>
        </p:nvSpPr>
        <p:spPr>
          <a:xfrm>
            <a:off x="5788152" y="6404984"/>
            <a:ext cx="3044952" cy="365760"/>
          </a:xfrm>
        </p:spPr>
        <p:txBody>
          <a:bodyPr/>
          <a:lstStyle/>
          <a:p>
            <a:fld id="{BE5B8214-C444-434C-B51A-A5DC9F0C7DD8}" type="datetime1">
              <a:rPr lang="pt-BR" smtClean="0"/>
              <a:t>21/07/2023</a:t>
            </a:fld>
            <a:endParaRPr lang="pt-BR"/>
          </a:p>
        </p:txBody>
      </p:sp>
      <p:sp>
        <p:nvSpPr>
          <p:cNvPr id="6" name="Espaço Reservado para Rodapé 5"/>
          <p:cNvSpPr>
            <a:spLocks noGrp="1"/>
          </p:cNvSpPr>
          <p:nvPr>
            <p:ph type="ftr" sz="quarter" idx="11"/>
          </p:nvPr>
        </p:nvSpPr>
        <p:spPr>
          <a:xfrm>
            <a:off x="301752" y="6410848"/>
            <a:ext cx="3584448" cy="365760"/>
          </a:xfrm>
        </p:spPr>
        <p:txBody>
          <a:bodyPr/>
          <a:lstStyle/>
          <a:p>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tângulo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tângulo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tângulo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tângulo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tângulo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Espaço Reservado para Data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699267E5-ACD8-4F6A-9938-DD9AAD04CF08}" type="datetime1">
              <a:rPr lang="pt-BR" smtClean="0"/>
              <a:t>21/07/2023</a:t>
            </a:fld>
            <a:endParaRPr lang="pt-BR"/>
          </a:p>
        </p:txBody>
      </p:sp>
      <p:sp>
        <p:nvSpPr>
          <p:cNvPr id="3" name="Espaço Reservado para Rodapé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pt-BR"/>
          </a:p>
        </p:txBody>
      </p:sp>
      <p:sp>
        <p:nvSpPr>
          <p:cNvPr id="8" name="Retângulo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Conector reto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Elipse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Elipse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Espaço Reservado para Número de Slide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62F5F272-98AA-4A60-BDDA-118F47179B4B}" type="slidenum">
              <a:rPr lang="pt-BR" smtClean="0"/>
              <a:t>‹nº›</a:t>
            </a:fld>
            <a:endParaRPr lang="pt-BR"/>
          </a:p>
        </p:txBody>
      </p:sp>
      <p:sp>
        <p:nvSpPr>
          <p:cNvPr id="22" name="Espaço Reservado para Título 21"/>
          <p:cNvSpPr>
            <a:spLocks noGrp="1"/>
          </p:cNvSpPr>
          <p:nvPr>
            <p:ph type="title"/>
          </p:nvPr>
        </p:nvSpPr>
        <p:spPr>
          <a:xfrm>
            <a:off x="301752" y="228600"/>
            <a:ext cx="8534400" cy="758952"/>
          </a:xfrm>
          <a:prstGeom prst="rect">
            <a:avLst/>
          </a:prstGeom>
        </p:spPr>
        <p:txBody>
          <a:bodyPr vert="horz" anchor="b">
            <a:normAutofit/>
          </a:bodyPr>
          <a:lstStyle/>
          <a:p>
            <a:r>
              <a:rPr kumimoji="0" lang="pt-BR" smtClean="0"/>
              <a:t>Clique para editar o título mestre</a:t>
            </a:r>
            <a:endParaRPr kumimoji="0" lang="en-US"/>
          </a:p>
        </p:txBody>
      </p:sp>
      <p:sp>
        <p:nvSpPr>
          <p:cNvPr id="13" name="Espaço Reservado para Texto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pt-BR" smtClean="0"/>
              <a:t>Clique para editar o texto mestre</a:t>
            </a:r>
          </a:p>
          <a:p>
            <a:pPr lvl="1" eaLnBrk="1" latinLnBrk="0" hangingPunct="1"/>
            <a:r>
              <a:rPr kumimoji="0" lang="pt-BR" smtClean="0"/>
              <a:t>Segundo nível</a:t>
            </a:r>
          </a:p>
          <a:p>
            <a:pPr lvl="2" eaLnBrk="1" latinLnBrk="0" hangingPunct="1"/>
            <a:r>
              <a:rPr kumimoji="0" lang="pt-BR" smtClean="0"/>
              <a:t>Terceiro nível</a:t>
            </a:r>
          </a:p>
          <a:p>
            <a:pPr lvl="3" eaLnBrk="1" latinLnBrk="0" hangingPunct="1"/>
            <a:r>
              <a:rPr kumimoji="0" lang="pt-BR" smtClean="0"/>
              <a:t>Quarto nível</a:t>
            </a:r>
          </a:p>
          <a:p>
            <a:pPr lvl="4" eaLnBrk="1" latinLnBrk="0" hangingPunct="1"/>
            <a:r>
              <a:rPr kumimoji="0" lang="pt-BR" smtClean="0"/>
              <a:t>Quinto nível</a:t>
            </a:r>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jpeg"/></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g"/><Relationship Id="rId9"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4.gif"/><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jpeg"/></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64.jpeg"/><Relationship Id="rId4" Type="http://schemas.openxmlformats.org/officeDocument/2006/relationships/image" Target="../media/image63.jpeg"/></Relationships>
</file>

<file path=ppt/slides/_rels/slide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 Id="rId5" Type="http://schemas.openxmlformats.org/officeDocument/2006/relationships/image" Target="../media/image77.jpeg"/><Relationship Id="rId4" Type="http://schemas.openxmlformats.org/officeDocument/2006/relationships/image" Target="../media/image76.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78.png"/><Relationship Id="rId4" Type="http://schemas.openxmlformats.org/officeDocument/2006/relationships/image" Target="../media/image4.png"/><Relationship Id="rId9" Type="http://schemas.openxmlformats.org/officeDocument/2006/relationships/image" Target="../media/image9.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openrefine.org/download"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hyperlink" Target="https://adoptium.net/es/temurin/release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jpg"/><Relationship Id="rId4" Type="http://schemas.openxmlformats.org/officeDocument/2006/relationships/image" Target="../media/image26.jpeg"/></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ctr"/>
          <a:lstStyle/>
          <a:p>
            <a:r>
              <a:rPr lang="pt-BR" sz="1800" b="0" dirty="0" err="1" smtClean="0">
                <a:solidFill>
                  <a:schemeClr val="accent1">
                    <a:lumMod val="50000"/>
                  </a:schemeClr>
                </a:solidFill>
              </a:rPr>
              <a:t>Organizers</a:t>
            </a:r>
            <a:r>
              <a:rPr lang="pt-BR" sz="1800" b="0" dirty="0">
                <a:solidFill>
                  <a:schemeClr val="accent1">
                    <a:lumMod val="50000"/>
                  </a:schemeClr>
                </a:solidFill>
              </a:rPr>
              <a:t>:</a:t>
            </a:r>
            <a:br>
              <a:rPr lang="pt-BR" sz="1800" b="0" dirty="0">
                <a:solidFill>
                  <a:schemeClr val="accent1">
                    <a:lumMod val="50000"/>
                  </a:schemeClr>
                </a:solidFill>
              </a:rPr>
            </a:br>
            <a:r>
              <a:rPr lang="pt-BR" sz="1800" b="0" dirty="0">
                <a:solidFill>
                  <a:schemeClr val="accent1">
                    <a:lumMod val="50000"/>
                  </a:schemeClr>
                </a:solidFill>
              </a:rPr>
              <a:t>Fernanda Alves-Martins</a:t>
            </a:r>
            <a:br>
              <a:rPr lang="pt-BR" sz="1800" b="0" dirty="0">
                <a:solidFill>
                  <a:schemeClr val="accent1">
                    <a:lumMod val="50000"/>
                  </a:schemeClr>
                </a:solidFill>
              </a:rPr>
            </a:br>
            <a:r>
              <a:rPr lang="pt-BR" sz="1800" b="0" dirty="0">
                <a:solidFill>
                  <a:schemeClr val="accent1">
                    <a:lumMod val="50000"/>
                  </a:schemeClr>
                </a:solidFill>
              </a:rPr>
              <a:t>Javier Martinez-Arribas</a:t>
            </a:r>
            <a:br>
              <a:rPr lang="pt-BR" sz="1800" b="0" dirty="0">
                <a:solidFill>
                  <a:schemeClr val="accent1">
                    <a:lumMod val="50000"/>
                  </a:schemeClr>
                </a:solidFill>
              </a:rPr>
            </a:br>
            <a:r>
              <a:rPr lang="pt-BR" sz="1800" b="0" dirty="0" err="1">
                <a:solidFill>
                  <a:schemeClr val="accent1">
                    <a:lumMod val="50000"/>
                  </a:schemeClr>
                </a:solidFill>
              </a:rPr>
              <a:t>Thainá</a:t>
            </a:r>
            <a:r>
              <a:rPr lang="pt-BR" sz="1800" b="0" dirty="0">
                <a:solidFill>
                  <a:schemeClr val="accent1">
                    <a:lumMod val="50000"/>
                  </a:schemeClr>
                </a:solidFill>
              </a:rPr>
              <a:t> </a:t>
            </a:r>
            <a:r>
              <a:rPr lang="pt-BR" sz="1800" b="0" dirty="0" smtClean="0">
                <a:solidFill>
                  <a:schemeClr val="accent1">
                    <a:lumMod val="50000"/>
                  </a:schemeClr>
                </a:solidFill>
              </a:rPr>
              <a:t>Lessa</a:t>
            </a:r>
            <a:endParaRPr lang="pt-BR" sz="1800" b="0" dirty="0">
              <a:solidFill>
                <a:schemeClr val="accent1">
                  <a:lumMod val="50000"/>
                </a:schemeClr>
              </a:solidFill>
            </a:endParaRPr>
          </a:p>
        </p:txBody>
      </p:sp>
      <p:sp>
        <p:nvSpPr>
          <p:cNvPr id="4" name="Espaço Reservado para Texto 3"/>
          <p:cNvSpPr>
            <a:spLocks noGrp="1"/>
          </p:cNvSpPr>
          <p:nvPr>
            <p:ph type="body" sz="half" idx="2"/>
          </p:nvPr>
        </p:nvSpPr>
        <p:spPr>
          <a:xfrm>
            <a:off x="323528" y="836712"/>
            <a:ext cx="2438400" cy="5257800"/>
          </a:xfrm>
        </p:spPr>
        <p:txBody>
          <a:bodyPr anchor="t">
            <a:normAutofit/>
          </a:bodyPr>
          <a:lstStyle/>
          <a:p>
            <a:pPr algn="ctr">
              <a:lnSpc>
                <a:spcPct val="150000"/>
              </a:lnSpc>
              <a:spcBef>
                <a:spcPts val="0"/>
              </a:spcBef>
              <a:spcAft>
                <a:spcPts val="0"/>
              </a:spcAft>
            </a:pPr>
            <a:endParaRPr lang="pt-BR" dirty="0" smtClean="0">
              <a:solidFill>
                <a:schemeClr val="accent2">
                  <a:lumMod val="20000"/>
                  <a:lumOff val="80000"/>
                </a:schemeClr>
              </a:solidFill>
            </a:endParaRPr>
          </a:p>
          <a:p>
            <a:pPr algn="ctr">
              <a:lnSpc>
                <a:spcPct val="150000"/>
              </a:lnSpc>
              <a:spcBef>
                <a:spcPts val="0"/>
              </a:spcBef>
              <a:spcAft>
                <a:spcPts val="0"/>
              </a:spcAft>
            </a:pPr>
            <a:r>
              <a:rPr lang="pt-BR" dirty="0" smtClean="0">
                <a:solidFill>
                  <a:schemeClr val="accent6">
                    <a:lumMod val="25000"/>
                  </a:schemeClr>
                </a:solidFill>
              </a:rPr>
              <a:t>Workshop</a:t>
            </a:r>
          </a:p>
          <a:p>
            <a:pPr algn="ctr">
              <a:lnSpc>
                <a:spcPct val="150000"/>
              </a:lnSpc>
              <a:spcBef>
                <a:spcPts val="0"/>
              </a:spcBef>
              <a:spcAft>
                <a:spcPts val="0"/>
              </a:spcAft>
            </a:pPr>
            <a:endParaRPr lang="pt-BR" sz="1000" dirty="0" smtClean="0">
              <a:solidFill>
                <a:schemeClr val="accent2">
                  <a:lumMod val="20000"/>
                  <a:lumOff val="80000"/>
                </a:schemeClr>
              </a:solidFill>
            </a:endParaRPr>
          </a:p>
          <a:p>
            <a:pPr algn="ctr">
              <a:lnSpc>
                <a:spcPct val="150000"/>
              </a:lnSpc>
              <a:spcBef>
                <a:spcPts val="0"/>
              </a:spcBef>
              <a:spcAft>
                <a:spcPts val="0"/>
              </a:spcAft>
            </a:pPr>
            <a:r>
              <a:rPr lang="pt-BR" sz="2400" b="1" dirty="0" err="1" smtClean="0">
                <a:solidFill>
                  <a:schemeClr val="accent2">
                    <a:lumMod val="20000"/>
                    <a:lumOff val="80000"/>
                  </a:schemeClr>
                </a:solidFill>
              </a:rPr>
              <a:t>Maps</a:t>
            </a:r>
            <a:r>
              <a:rPr lang="pt-BR" sz="2400" b="1" dirty="0" smtClean="0">
                <a:solidFill>
                  <a:schemeClr val="accent2">
                    <a:lumMod val="20000"/>
                    <a:lumOff val="80000"/>
                  </a:schemeClr>
                </a:solidFill>
              </a:rPr>
              <a:t> </a:t>
            </a:r>
            <a:r>
              <a:rPr lang="pt-BR" sz="2400" b="1" dirty="0" err="1">
                <a:solidFill>
                  <a:schemeClr val="accent2">
                    <a:lumMod val="20000"/>
                    <a:lumOff val="80000"/>
                  </a:schemeClr>
                </a:solidFill>
              </a:rPr>
              <a:t>of</a:t>
            </a:r>
            <a:r>
              <a:rPr lang="pt-BR" sz="2400" b="1" dirty="0">
                <a:solidFill>
                  <a:schemeClr val="accent2">
                    <a:lumMod val="20000"/>
                    <a:lumOff val="80000"/>
                  </a:schemeClr>
                </a:solidFill>
              </a:rPr>
              <a:t> </a:t>
            </a:r>
            <a:r>
              <a:rPr lang="pt-BR" sz="2400" b="1" dirty="0" err="1">
                <a:solidFill>
                  <a:schemeClr val="accent2">
                    <a:lumMod val="20000"/>
                    <a:lumOff val="80000"/>
                  </a:schemeClr>
                </a:solidFill>
              </a:rPr>
              <a:t>Biogeographical</a:t>
            </a:r>
            <a:r>
              <a:rPr lang="pt-BR" sz="2400" b="1" dirty="0">
                <a:solidFill>
                  <a:schemeClr val="accent2">
                    <a:lumMod val="20000"/>
                    <a:lumOff val="80000"/>
                  </a:schemeClr>
                </a:solidFill>
              </a:rPr>
              <a:t> </a:t>
            </a:r>
            <a:r>
              <a:rPr lang="pt-BR" sz="2400" b="1" dirty="0" err="1">
                <a:solidFill>
                  <a:schemeClr val="accent2">
                    <a:lumMod val="20000"/>
                    <a:lumOff val="80000"/>
                  </a:schemeClr>
                </a:solidFill>
              </a:rPr>
              <a:t>Ignorance</a:t>
            </a:r>
            <a:r>
              <a:rPr lang="pt-BR" sz="2400" b="1" dirty="0">
                <a:solidFill>
                  <a:schemeClr val="accent2">
                    <a:lumMod val="20000"/>
                    <a:lumOff val="80000"/>
                  </a:schemeClr>
                </a:solidFill>
              </a:rPr>
              <a:t>: </a:t>
            </a:r>
            <a:br>
              <a:rPr lang="pt-BR" sz="2400" b="1" dirty="0">
                <a:solidFill>
                  <a:schemeClr val="accent2">
                    <a:lumMod val="20000"/>
                    <a:lumOff val="80000"/>
                  </a:schemeClr>
                </a:solidFill>
              </a:rPr>
            </a:br>
            <a:r>
              <a:rPr lang="pt-BR" sz="2400" dirty="0">
                <a:solidFill>
                  <a:schemeClr val="accent2">
                    <a:lumMod val="20000"/>
                    <a:lumOff val="80000"/>
                  </a:schemeClr>
                </a:solidFill>
              </a:rPr>
              <a:t>a new framework </a:t>
            </a:r>
            <a:r>
              <a:rPr lang="pt-BR" sz="2400" dirty="0" err="1">
                <a:solidFill>
                  <a:schemeClr val="accent2">
                    <a:lumMod val="20000"/>
                    <a:lumOff val="80000"/>
                  </a:schemeClr>
                </a:solidFill>
              </a:rPr>
              <a:t>to</a:t>
            </a:r>
            <a:r>
              <a:rPr lang="pt-BR" sz="2400" dirty="0">
                <a:solidFill>
                  <a:schemeClr val="accent2">
                    <a:lumMod val="20000"/>
                    <a:lumOff val="80000"/>
                  </a:schemeClr>
                </a:solidFill>
              </a:rPr>
              <a:t> explore </a:t>
            </a:r>
            <a:r>
              <a:rPr lang="pt-BR" sz="2400" dirty="0" err="1">
                <a:solidFill>
                  <a:schemeClr val="accent2">
                    <a:lumMod val="20000"/>
                    <a:lumOff val="80000"/>
                  </a:schemeClr>
                </a:solidFill>
              </a:rPr>
              <a:t>biodiversity</a:t>
            </a:r>
            <a:r>
              <a:rPr lang="pt-BR" sz="2400" dirty="0">
                <a:solidFill>
                  <a:schemeClr val="accent2">
                    <a:lumMod val="20000"/>
                    <a:lumOff val="80000"/>
                  </a:schemeClr>
                </a:solidFill>
              </a:rPr>
              <a:t> data </a:t>
            </a:r>
            <a:r>
              <a:rPr lang="pt-BR" sz="2400" dirty="0" err="1">
                <a:solidFill>
                  <a:schemeClr val="accent2">
                    <a:lumMod val="20000"/>
                    <a:lumOff val="80000"/>
                  </a:schemeClr>
                </a:solidFill>
              </a:rPr>
              <a:t>quality</a:t>
            </a:r>
            <a:endParaRPr lang="pt-BR" sz="2400" dirty="0">
              <a:solidFill>
                <a:schemeClr val="accent2">
                  <a:lumMod val="20000"/>
                  <a:lumOff val="80000"/>
                </a:schemeClr>
              </a:solidFill>
              <a:latin typeface="Eras Bold ITC" panose="020B0907030504020204" pitchFamily="34" charset="0"/>
            </a:endParaRPr>
          </a:p>
        </p:txBody>
      </p:sp>
      <p:sp>
        <p:nvSpPr>
          <p:cNvPr id="8" name="Espaço Reservado para Número de Slide 7"/>
          <p:cNvSpPr>
            <a:spLocks noGrp="1"/>
          </p:cNvSpPr>
          <p:nvPr>
            <p:ph type="sldNum" sz="quarter" idx="12"/>
          </p:nvPr>
        </p:nvSpPr>
        <p:spPr/>
        <p:txBody>
          <a:bodyPr/>
          <a:lstStyle/>
          <a:p>
            <a:fld id="{62F5F272-98AA-4A60-BDDA-118F47179B4B}" type="slidenum">
              <a:rPr lang="pt-BR" smtClean="0"/>
              <a:t>1</a:t>
            </a:fld>
            <a:endParaRPr lang="pt-BR"/>
          </a:p>
        </p:txBody>
      </p:sp>
      <p:pic>
        <p:nvPicPr>
          <p:cNvPr id="9" name="Picture 2" descr="C:\Users\thain\Desktop\ICCB 2023\Poster\tropibi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5747" y="4993065"/>
            <a:ext cx="672896" cy="61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thain\Desktop\ICCB 2023\Poster\uf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30015" y="4993065"/>
            <a:ext cx="362447" cy="612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thain\Desktop\ICCB 2023\Poster\biopoli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11355" y="5697320"/>
            <a:ext cx="597288" cy="612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descr="C:\Users\thain\Desktop\ICCB 2023\Poster\cibi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53640" y="5877272"/>
            <a:ext cx="80234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Users\thain\Desktop\ICCB 2023\Poster\fc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73324" y="5157224"/>
            <a:ext cx="1162972" cy="28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C:\Users\thain\Desktop\ICCB 2023\Poster\lacos2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88424" y="5697320"/>
            <a:ext cx="445631" cy="612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 descr="C:\Users\thain\Desktop\ICCB 2023\Poster\Logoup.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57927" y="5589240"/>
            <a:ext cx="993766" cy="216000"/>
          </a:xfrm>
          <a:prstGeom prst="rect">
            <a:avLst/>
          </a:prstGeom>
          <a:noFill/>
          <a:extLst>
            <a:ext uri="{909E8E84-426E-40DD-AFC4-6F175D3DCCD1}">
              <a14:hiddenFill xmlns:a14="http://schemas.microsoft.com/office/drawing/2010/main">
                <a:solidFill>
                  <a:srgbClr val="FFFFFF"/>
                </a:solidFill>
              </a14:hiddenFill>
            </a:ext>
          </a:extLst>
        </p:spPr>
      </p:pic>
      <p:pic>
        <p:nvPicPr>
          <p:cNvPr id="17" name="Espaço Reservado para Imagem 16"/>
          <p:cNvPicPr>
            <a:picLocks noGrp="1" noChangeAspect="1"/>
          </p:cNvPicPr>
          <p:nvPr>
            <p:ph type="pic" idx="1"/>
          </p:nvPr>
        </p:nvPicPr>
        <p:blipFill>
          <a:blip r:embed="rId10" cstate="print">
            <a:extLst>
              <a:ext uri="{28A0092B-C50C-407E-A947-70E740481C1C}">
                <a14:useLocalDpi xmlns:a14="http://schemas.microsoft.com/office/drawing/2010/main" val="0"/>
              </a:ext>
            </a:extLst>
          </a:blip>
          <a:srcRect l="4167" r="4167"/>
          <a:stretch>
            <a:fillRect/>
          </a:stretch>
        </p:blipFill>
        <p:spPr/>
      </p:pic>
    </p:spTree>
    <p:extLst>
      <p:ext uri="{BB962C8B-B14F-4D97-AF65-F5344CB8AC3E}">
        <p14:creationId xmlns:p14="http://schemas.microsoft.com/office/powerpoint/2010/main" val="35194456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2800" dirty="0" err="1">
                <a:solidFill>
                  <a:schemeClr val="accent1"/>
                </a:solidFill>
              </a:rPr>
              <a:t>How</a:t>
            </a:r>
            <a:r>
              <a:rPr lang="pt-BR" sz="2800" dirty="0">
                <a:solidFill>
                  <a:schemeClr val="accent1"/>
                </a:solidFill>
              </a:rPr>
              <a:t> </a:t>
            </a:r>
            <a:r>
              <a:rPr lang="pt-BR" sz="2800" dirty="0" err="1">
                <a:solidFill>
                  <a:schemeClr val="accent1"/>
                </a:solidFill>
              </a:rPr>
              <a:t>to</a:t>
            </a:r>
            <a:r>
              <a:rPr lang="pt-BR" sz="2800" dirty="0">
                <a:solidFill>
                  <a:schemeClr val="accent1"/>
                </a:solidFill>
              </a:rPr>
              <a:t> </a:t>
            </a:r>
            <a:r>
              <a:rPr lang="pt-BR" sz="2800" dirty="0" err="1">
                <a:solidFill>
                  <a:schemeClr val="accent1"/>
                </a:solidFill>
              </a:rPr>
              <a:t>map</a:t>
            </a:r>
            <a:r>
              <a:rPr lang="pt-BR" sz="2800" dirty="0">
                <a:solidFill>
                  <a:schemeClr val="accent1"/>
                </a:solidFill>
              </a:rPr>
              <a:t> gaps </a:t>
            </a:r>
            <a:r>
              <a:rPr lang="pt-BR" sz="2800" dirty="0" err="1">
                <a:solidFill>
                  <a:schemeClr val="accent1"/>
                </a:solidFill>
              </a:rPr>
              <a:t>and</a:t>
            </a:r>
            <a:r>
              <a:rPr lang="pt-BR" sz="2800" dirty="0">
                <a:solidFill>
                  <a:schemeClr val="accent1"/>
                </a:solidFill>
              </a:rPr>
              <a:t> </a:t>
            </a:r>
            <a:r>
              <a:rPr lang="pt-BR" sz="2800" dirty="0" err="1">
                <a:solidFill>
                  <a:schemeClr val="accent1"/>
                </a:solidFill>
              </a:rPr>
              <a:t>measure</a:t>
            </a:r>
            <a:r>
              <a:rPr lang="pt-BR" sz="2800" dirty="0">
                <a:solidFill>
                  <a:schemeClr val="accent1"/>
                </a:solidFill>
              </a:rPr>
              <a:t> data </a:t>
            </a:r>
            <a:r>
              <a:rPr lang="pt-BR" sz="2800" dirty="0" err="1">
                <a:solidFill>
                  <a:schemeClr val="accent1"/>
                </a:solidFill>
              </a:rPr>
              <a:t>quality</a:t>
            </a:r>
            <a:r>
              <a:rPr lang="pt-BR" sz="2800" dirty="0">
                <a:solidFill>
                  <a:schemeClr val="accent1"/>
                </a:solidFill>
              </a:rPr>
              <a:t> ?</a:t>
            </a:r>
            <a:endParaRPr lang="pt-BR" sz="2800" dirty="0"/>
          </a:p>
        </p:txBody>
      </p:sp>
      <p:sp>
        <p:nvSpPr>
          <p:cNvPr id="3" name="Espaço Reservado para Número de Slide 2"/>
          <p:cNvSpPr>
            <a:spLocks noGrp="1"/>
          </p:cNvSpPr>
          <p:nvPr>
            <p:ph type="sldNum" sz="quarter" idx="12"/>
          </p:nvPr>
        </p:nvSpPr>
        <p:spPr/>
        <p:txBody>
          <a:bodyPr/>
          <a:lstStyle/>
          <a:p>
            <a:fld id="{62F5F272-98AA-4A60-BDDA-118F47179B4B}" type="slidenum">
              <a:rPr lang="pt-BR" smtClean="0"/>
              <a:t>10</a:t>
            </a:fld>
            <a:endParaRPr lang="pt-BR"/>
          </a:p>
        </p:txBody>
      </p:sp>
      <p:sp>
        <p:nvSpPr>
          <p:cNvPr id="4" name="Retângulo 3"/>
          <p:cNvSpPr/>
          <p:nvPr/>
        </p:nvSpPr>
        <p:spPr>
          <a:xfrm>
            <a:off x="467544" y="2420888"/>
            <a:ext cx="2376264" cy="3731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Tx/>
              <a:buChar char="-"/>
            </a:pPr>
            <a:endParaRPr lang="pt-BR" dirty="0" smtClean="0">
              <a:solidFill>
                <a:schemeClr val="tx1"/>
              </a:solidFill>
            </a:endParaRPr>
          </a:p>
        </p:txBody>
      </p:sp>
      <p:sp>
        <p:nvSpPr>
          <p:cNvPr id="5" name="Retângulo 4"/>
          <p:cNvSpPr/>
          <p:nvPr/>
        </p:nvSpPr>
        <p:spPr>
          <a:xfrm>
            <a:off x="467544" y="1988840"/>
            <a:ext cx="2376264"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err="1" smtClean="0">
                <a:solidFill>
                  <a:schemeClr val="tx1"/>
                </a:solidFill>
              </a:rPr>
              <a:t>Ignorance</a:t>
            </a:r>
            <a:r>
              <a:rPr lang="pt-BR" b="1" dirty="0" smtClean="0">
                <a:solidFill>
                  <a:schemeClr val="tx1"/>
                </a:solidFill>
              </a:rPr>
              <a:t> Score</a:t>
            </a:r>
            <a:endParaRPr lang="pt-BR" b="1" dirty="0">
              <a:solidFill>
                <a:schemeClr val="tx1"/>
              </a:solidFill>
            </a:endParaRPr>
          </a:p>
        </p:txBody>
      </p:sp>
      <p:sp>
        <p:nvSpPr>
          <p:cNvPr id="6" name="Retângulo 5"/>
          <p:cNvSpPr/>
          <p:nvPr/>
        </p:nvSpPr>
        <p:spPr>
          <a:xfrm>
            <a:off x="3402596" y="2420888"/>
            <a:ext cx="2376264" cy="3731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3402596" y="1988840"/>
            <a:ext cx="2376264"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err="1" smtClean="0">
                <a:solidFill>
                  <a:schemeClr val="tx1"/>
                </a:solidFill>
              </a:rPr>
              <a:t>Completeness</a:t>
            </a:r>
            <a:endParaRPr lang="pt-BR" b="1" dirty="0">
              <a:solidFill>
                <a:schemeClr val="tx1"/>
              </a:solidFill>
            </a:endParaRPr>
          </a:p>
        </p:txBody>
      </p:sp>
      <p:sp>
        <p:nvSpPr>
          <p:cNvPr id="8" name="Retângulo 7"/>
          <p:cNvSpPr/>
          <p:nvPr/>
        </p:nvSpPr>
        <p:spPr>
          <a:xfrm>
            <a:off x="6299175" y="2420888"/>
            <a:ext cx="2376264" cy="3731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p:cNvSpPr/>
          <p:nvPr/>
        </p:nvSpPr>
        <p:spPr>
          <a:xfrm>
            <a:off x="6299175" y="1988840"/>
            <a:ext cx="2376264"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err="1" smtClean="0">
                <a:solidFill>
                  <a:schemeClr val="tx1"/>
                </a:solidFill>
              </a:rPr>
              <a:t>MoBIs</a:t>
            </a:r>
            <a:endParaRPr lang="pt-BR" b="1" dirty="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4684" y="3284984"/>
            <a:ext cx="1965246" cy="21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CaixaDeTexto 12"/>
          <p:cNvSpPr txBox="1"/>
          <p:nvPr/>
        </p:nvSpPr>
        <p:spPr>
          <a:xfrm>
            <a:off x="926438" y="2545740"/>
            <a:ext cx="1458476" cy="523220"/>
          </a:xfrm>
          <a:prstGeom prst="rect">
            <a:avLst/>
          </a:prstGeom>
          <a:noFill/>
        </p:spPr>
        <p:txBody>
          <a:bodyPr wrap="none" rtlCol="0">
            <a:spAutoFit/>
          </a:bodyPr>
          <a:lstStyle/>
          <a:p>
            <a:pPr algn="ctr"/>
            <a:r>
              <a:rPr lang="pt-BR" sz="1400" dirty="0" err="1" smtClean="0"/>
              <a:t>Ruete</a:t>
            </a:r>
            <a:r>
              <a:rPr lang="pt-BR" sz="1400" dirty="0" smtClean="0"/>
              <a:t> (2015)</a:t>
            </a:r>
          </a:p>
          <a:p>
            <a:pPr algn="ctr"/>
            <a:r>
              <a:rPr lang="pt-BR" sz="1400" dirty="0" err="1" smtClean="0"/>
              <a:t>Biodivers</a:t>
            </a:r>
            <a:r>
              <a:rPr lang="pt-BR" sz="1400" dirty="0"/>
              <a:t>. Data </a:t>
            </a:r>
            <a:r>
              <a:rPr lang="pt-BR" sz="1400" dirty="0" smtClean="0"/>
              <a:t>J.</a:t>
            </a:r>
            <a:endParaRPr lang="pt-BR" sz="1400" dirty="0"/>
          </a:p>
        </p:txBody>
      </p:sp>
      <p:pic>
        <p:nvPicPr>
          <p:cNvPr id="15" name="Imagem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3307" y="5625024"/>
            <a:ext cx="468000" cy="468000"/>
          </a:xfrm>
          <a:prstGeom prst="rect">
            <a:avLst/>
          </a:prstGeom>
        </p:spPr>
      </p:pic>
      <p:sp>
        <p:nvSpPr>
          <p:cNvPr id="17" name="Retângulo 16"/>
          <p:cNvSpPr/>
          <p:nvPr/>
        </p:nvSpPr>
        <p:spPr>
          <a:xfrm>
            <a:off x="6335307" y="3284984"/>
            <a:ext cx="2304000" cy="2160000"/>
          </a:xfrm>
          <a:prstGeom prst="rect">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p:cNvSpPr txBox="1"/>
          <p:nvPr/>
        </p:nvSpPr>
        <p:spPr>
          <a:xfrm>
            <a:off x="3531047" y="2545740"/>
            <a:ext cx="2081916" cy="523220"/>
          </a:xfrm>
          <a:prstGeom prst="rect">
            <a:avLst/>
          </a:prstGeom>
          <a:noFill/>
        </p:spPr>
        <p:txBody>
          <a:bodyPr wrap="none" rtlCol="0">
            <a:spAutoFit/>
          </a:bodyPr>
          <a:lstStyle/>
          <a:p>
            <a:pPr algn="ctr"/>
            <a:r>
              <a:rPr lang="pt-BR" sz="1400" dirty="0" smtClean="0"/>
              <a:t>Souza-</a:t>
            </a:r>
            <a:r>
              <a:rPr lang="pt-BR" sz="1400" dirty="0" err="1" smtClean="0"/>
              <a:t>Baena</a:t>
            </a:r>
            <a:r>
              <a:rPr lang="pt-BR" sz="1400" dirty="0" smtClean="0"/>
              <a:t> et. al. (2014)</a:t>
            </a:r>
          </a:p>
          <a:p>
            <a:pPr algn="ctr"/>
            <a:r>
              <a:rPr lang="pt-BR" sz="1400" dirty="0"/>
              <a:t>Divers. </a:t>
            </a:r>
            <a:r>
              <a:rPr lang="pt-BR" sz="1400" dirty="0" err="1"/>
              <a:t>Distrib</a:t>
            </a:r>
            <a:r>
              <a:rPr lang="pt-BR" sz="1400" dirty="0"/>
              <a:t>.</a:t>
            </a:r>
          </a:p>
        </p:txBody>
      </p:sp>
      <p:sp>
        <p:nvSpPr>
          <p:cNvPr id="22" name="CaixaDeTexto 21"/>
          <p:cNvSpPr txBox="1"/>
          <p:nvPr/>
        </p:nvSpPr>
        <p:spPr>
          <a:xfrm>
            <a:off x="6573724" y="2545740"/>
            <a:ext cx="1827167" cy="523220"/>
          </a:xfrm>
          <a:prstGeom prst="rect">
            <a:avLst/>
          </a:prstGeom>
          <a:noFill/>
        </p:spPr>
        <p:txBody>
          <a:bodyPr wrap="none" rtlCol="0">
            <a:spAutoFit/>
          </a:bodyPr>
          <a:lstStyle/>
          <a:p>
            <a:pPr algn="ctr"/>
            <a:r>
              <a:rPr lang="pt-BR" sz="1400" dirty="0" err="1" smtClean="0"/>
              <a:t>Tessarolo</a:t>
            </a:r>
            <a:r>
              <a:rPr lang="pt-BR" sz="1400" dirty="0" smtClean="0"/>
              <a:t> et. al. (2021)</a:t>
            </a:r>
          </a:p>
          <a:p>
            <a:pPr algn="ctr"/>
            <a:r>
              <a:rPr lang="pt-BR" sz="1400" dirty="0" err="1" smtClean="0"/>
              <a:t>Ecography</a:t>
            </a:r>
            <a:endParaRPr lang="pt-BR" sz="1400" dirty="0"/>
          </a:p>
        </p:txBody>
      </p:sp>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1047" y="3284984"/>
            <a:ext cx="2124000" cy="2145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880" y="4915938"/>
            <a:ext cx="720000" cy="514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Imagem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13047" y="5653953"/>
            <a:ext cx="360000" cy="410143"/>
          </a:xfrm>
          <a:prstGeom prst="rect">
            <a:avLst/>
          </a:prstGeom>
        </p:spPr>
      </p:pic>
      <p:sp>
        <p:nvSpPr>
          <p:cNvPr id="20" name="Retângulo 19"/>
          <p:cNvSpPr/>
          <p:nvPr/>
        </p:nvSpPr>
        <p:spPr>
          <a:xfrm>
            <a:off x="3438728" y="3284984"/>
            <a:ext cx="2304000" cy="2160000"/>
          </a:xfrm>
          <a:prstGeom prst="rect">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p:cNvSpPr/>
          <p:nvPr/>
        </p:nvSpPr>
        <p:spPr>
          <a:xfrm>
            <a:off x="503676" y="3284984"/>
            <a:ext cx="2304000" cy="2160000"/>
          </a:xfrm>
          <a:prstGeom prst="rect">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7"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l="44465" t="28721" r="37730" b="12765"/>
          <a:stretch/>
        </p:blipFill>
        <p:spPr bwMode="auto">
          <a:xfrm>
            <a:off x="1071143" y="3321224"/>
            <a:ext cx="1149582" cy="21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Imagem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39676" y="5643024"/>
            <a:ext cx="432000" cy="432000"/>
          </a:xfrm>
          <a:prstGeom prst="rect">
            <a:avLst/>
          </a:prstGeom>
        </p:spPr>
      </p:pic>
    </p:spTree>
    <p:extLst>
      <p:ext uri="{BB962C8B-B14F-4D97-AF65-F5344CB8AC3E}">
        <p14:creationId xmlns:p14="http://schemas.microsoft.com/office/powerpoint/2010/main" val="41811400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138" y="720080"/>
            <a:ext cx="3868959" cy="5517232"/>
          </a:xfrm>
          <a:prstGeom prst="rect">
            <a:avLst/>
          </a:prstGeom>
        </p:spPr>
      </p:pic>
      <p:pic>
        <p:nvPicPr>
          <p:cNvPr id="13" name="Imagem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464" y="3288337"/>
            <a:ext cx="3600000" cy="2444919"/>
          </a:xfrm>
          <a:prstGeom prst="rect">
            <a:avLst/>
          </a:prstGeom>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337899"/>
            <a:ext cx="3960000" cy="1655893"/>
          </a:xfrm>
          <a:prstGeom prst="rect">
            <a:avLst/>
          </a:prstGeom>
          <a:noFill/>
          <a:ln w="317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grpSp>
        <p:nvGrpSpPr>
          <p:cNvPr id="28" name="Grupo 27"/>
          <p:cNvGrpSpPr/>
          <p:nvPr/>
        </p:nvGrpSpPr>
        <p:grpSpPr>
          <a:xfrm>
            <a:off x="4108092" y="2376264"/>
            <a:ext cx="1111980" cy="2691131"/>
            <a:chOff x="3995936" y="2276872"/>
            <a:chExt cx="1111980" cy="2691131"/>
          </a:xfrm>
        </p:grpSpPr>
        <p:cxnSp>
          <p:nvCxnSpPr>
            <p:cNvPr id="16" name="Conector angulado 15"/>
            <p:cNvCxnSpPr/>
            <p:nvPr/>
          </p:nvCxnSpPr>
          <p:spPr>
            <a:xfrm flipV="1">
              <a:off x="3995936" y="4112686"/>
              <a:ext cx="1111980" cy="855317"/>
            </a:xfrm>
            <a:prstGeom prst="bentConnector3">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4" name="Conector reto 23"/>
            <p:cNvCxnSpPr/>
            <p:nvPr/>
          </p:nvCxnSpPr>
          <p:spPr>
            <a:xfrm flipV="1">
              <a:off x="4551926" y="2276872"/>
              <a:ext cx="0" cy="183581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Conector reto 25"/>
            <p:cNvCxnSpPr/>
            <p:nvPr/>
          </p:nvCxnSpPr>
          <p:spPr>
            <a:xfrm>
              <a:off x="3995936" y="2276872"/>
              <a:ext cx="55599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 name="Retângulo 1"/>
          <p:cNvSpPr/>
          <p:nvPr/>
        </p:nvSpPr>
        <p:spPr>
          <a:xfrm>
            <a:off x="395768" y="2060848"/>
            <a:ext cx="2052000" cy="108000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0631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p:txBody>
          <a:bodyPr/>
          <a:lstStyle/>
          <a:p>
            <a:r>
              <a:rPr lang="pt-BR" sz="2400" dirty="0" smtClean="0"/>
              <a:t>Ideal World</a:t>
            </a:r>
            <a:endParaRPr lang="pt-BR" sz="2400" dirty="0"/>
          </a:p>
        </p:txBody>
      </p:sp>
      <p:sp>
        <p:nvSpPr>
          <p:cNvPr id="3" name="Espaço Reservado para Texto 2"/>
          <p:cNvSpPr>
            <a:spLocks noGrp="1"/>
          </p:cNvSpPr>
          <p:nvPr>
            <p:ph type="body" sz="half" idx="3"/>
          </p:nvPr>
        </p:nvSpPr>
        <p:spPr/>
        <p:txBody>
          <a:bodyPr/>
          <a:lstStyle/>
          <a:p>
            <a:r>
              <a:rPr lang="pt-BR" sz="2400" dirty="0" smtClean="0"/>
              <a:t>Real World</a:t>
            </a:r>
            <a:endParaRPr lang="pt-BR" sz="2400" dirty="0"/>
          </a:p>
        </p:txBody>
      </p:sp>
      <p:sp>
        <p:nvSpPr>
          <p:cNvPr id="4" name="Espaço Reservado para Conteúdo 3"/>
          <p:cNvSpPr>
            <a:spLocks noGrp="1"/>
          </p:cNvSpPr>
          <p:nvPr>
            <p:ph sz="quarter" idx="2"/>
          </p:nvPr>
        </p:nvSpPr>
        <p:spPr>
          <a:xfrm>
            <a:off x="301752" y="2415120"/>
            <a:ext cx="4041648" cy="3818404"/>
          </a:xfrm>
        </p:spPr>
        <p:txBody>
          <a:bodyPr/>
          <a:lstStyle/>
          <a:p>
            <a:r>
              <a:rPr lang="en-US" sz="2200" dirty="0" smtClean="0"/>
              <a:t>New </a:t>
            </a:r>
            <a:r>
              <a:rPr lang="en-US" sz="2200" dirty="0"/>
              <a:t>species</a:t>
            </a:r>
          </a:p>
          <a:p>
            <a:r>
              <a:rPr lang="en-US" sz="2200" dirty="0"/>
              <a:t>Collected</a:t>
            </a:r>
          </a:p>
          <a:p>
            <a:r>
              <a:rPr lang="en-US" sz="2200" dirty="0" smtClean="0"/>
              <a:t>Nominated</a:t>
            </a:r>
            <a:endParaRPr lang="en-US" sz="2200" dirty="0"/>
          </a:p>
          <a:p>
            <a:r>
              <a:rPr lang="en-US" sz="2200" dirty="0" smtClean="0"/>
              <a:t>Allocated </a:t>
            </a:r>
            <a:r>
              <a:rPr lang="en-US" sz="2200" dirty="0"/>
              <a:t>to a branch</a:t>
            </a:r>
          </a:p>
          <a:p>
            <a:r>
              <a:rPr lang="en-US" sz="2200" dirty="0"/>
              <a:t>Universal species concept</a:t>
            </a:r>
            <a:endParaRPr lang="pt-BR" sz="2200" dirty="0"/>
          </a:p>
        </p:txBody>
      </p:sp>
      <p:sp>
        <p:nvSpPr>
          <p:cNvPr id="5" name="Espaço Reservado para Conteúdo 4"/>
          <p:cNvSpPr>
            <a:spLocks noGrp="1"/>
          </p:cNvSpPr>
          <p:nvPr>
            <p:ph sz="quarter" idx="4"/>
          </p:nvPr>
        </p:nvSpPr>
        <p:spPr>
          <a:xfrm>
            <a:off x="4800600" y="2415120"/>
            <a:ext cx="4038600" cy="3822192"/>
          </a:xfrm>
        </p:spPr>
        <p:txBody>
          <a:bodyPr>
            <a:normAutofit/>
          </a:bodyPr>
          <a:lstStyle/>
          <a:p>
            <a:r>
              <a:rPr lang="en-US" sz="2200" dirty="0" smtClean="0"/>
              <a:t>New </a:t>
            </a:r>
            <a:r>
              <a:rPr lang="en-US" sz="2200" dirty="0"/>
              <a:t>species</a:t>
            </a:r>
          </a:p>
          <a:p>
            <a:r>
              <a:rPr lang="en-US" sz="2200" dirty="0" smtClean="0"/>
              <a:t>Several collectors</a:t>
            </a:r>
          </a:p>
          <a:p>
            <a:r>
              <a:rPr lang="en-US" sz="2200" dirty="0" smtClean="0"/>
              <a:t>Several methods </a:t>
            </a:r>
            <a:r>
              <a:rPr lang="en-US" sz="2200" dirty="0"/>
              <a:t>and </a:t>
            </a:r>
            <a:r>
              <a:rPr lang="en-US" sz="2200" dirty="0" smtClean="0"/>
              <a:t>concepts</a:t>
            </a:r>
          </a:p>
          <a:p>
            <a:r>
              <a:rPr lang="en-US" sz="2200" dirty="0" smtClean="0"/>
              <a:t>Taxonomic </a:t>
            </a:r>
            <a:r>
              <a:rPr lang="en-US" sz="2200" dirty="0"/>
              <a:t>changes</a:t>
            </a:r>
          </a:p>
          <a:p>
            <a:endParaRPr lang="pt-BR" sz="2200" dirty="0"/>
          </a:p>
        </p:txBody>
      </p:sp>
      <p:sp>
        <p:nvSpPr>
          <p:cNvPr id="6" name="Espaço Reservado para Número de Slide 5"/>
          <p:cNvSpPr>
            <a:spLocks noGrp="1"/>
          </p:cNvSpPr>
          <p:nvPr>
            <p:ph type="sldNum" sz="quarter" idx="12"/>
          </p:nvPr>
        </p:nvSpPr>
        <p:spPr/>
        <p:txBody>
          <a:bodyPr/>
          <a:lstStyle/>
          <a:p>
            <a:fld id="{62F5F272-98AA-4A60-BDDA-118F47179B4B}" type="slidenum">
              <a:rPr lang="pt-BR" smtClean="0"/>
              <a:t>12</a:t>
            </a:fld>
            <a:endParaRPr lang="pt-BR"/>
          </a:p>
        </p:txBody>
      </p:sp>
      <p:sp>
        <p:nvSpPr>
          <p:cNvPr id="7" name="Título 6"/>
          <p:cNvSpPr>
            <a:spLocks noGrp="1"/>
          </p:cNvSpPr>
          <p:nvPr>
            <p:ph type="title"/>
          </p:nvPr>
        </p:nvSpPr>
        <p:spPr/>
        <p:txBody>
          <a:bodyPr>
            <a:normAutofit/>
          </a:bodyPr>
          <a:lstStyle/>
          <a:p>
            <a:r>
              <a:rPr lang="pt-PT" sz="2800" dirty="0">
                <a:solidFill>
                  <a:schemeClr val="accent1"/>
                </a:solidFill>
              </a:rPr>
              <a:t>Taxonomic uncertainty</a:t>
            </a:r>
            <a:endParaRPr lang="pt-BR" sz="2800" dirty="0"/>
          </a:p>
        </p:txBody>
      </p:sp>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774" y="4597125"/>
            <a:ext cx="2867138" cy="1928219"/>
          </a:xfrm>
          <a:prstGeom prst="rect">
            <a:avLst/>
          </a:prstGeom>
        </p:spPr>
      </p:pic>
      <p:pic>
        <p:nvPicPr>
          <p:cNvPr id="9" name="Imagem 8"/>
          <p:cNvPicPr>
            <a:picLocks noChangeAspect="1"/>
          </p:cNvPicPr>
          <p:nvPr/>
        </p:nvPicPr>
        <p:blipFill rotWithShape="1">
          <a:blip r:embed="rId4">
            <a:extLst>
              <a:ext uri="{28A0092B-C50C-407E-A947-70E740481C1C}">
                <a14:useLocalDpi xmlns:a14="http://schemas.microsoft.com/office/drawing/2010/main" val="0"/>
              </a:ext>
            </a:extLst>
          </a:blip>
          <a:srcRect t="22117" b="15742"/>
          <a:stretch/>
        </p:blipFill>
        <p:spPr>
          <a:xfrm>
            <a:off x="5508104" y="4542934"/>
            <a:ext cx="2867138" cy="1781666"/>
          </a:xfrm>
          <a:prstGeom prst="rect">
            <a:avLst/>
          </a:prstGeom>
        </p:spPr>
      </p:pic>
    </p:spTree>
    <p:extLst>
      <p:ext uri="{BB962C8B-B14F-4D97-AF65-F5344CB8AC3E}">
        <p14:creationId xmlns:p14="http://schemas.microsoft.com/office/powerpoint/2010/main" val="2593477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PT" sz="2800" dirty="0">
                <a:solidFill>
                  <a:schemeClr val="accent1"/>
                </a:solidFill>
              </a:rPr>
              <a:t>Taxonomic uncertainty</a:t>
            </a:r>
            <a:endParaRPr lang="pt-BR" sz="2800" dirty="0"/>
          </a:p>
        </p:txBody>
      </p:sp>
      <p:sp>
        <p:nvSpPr>
          <p:cNvPr id="3" name="Espaço Reservado para Número de Slide 2"/>
          <p:cNvSpPr>
            <a:spLocks noGrp="1"/>
          </p:cNvSpPr>
          <p:nvPr>
            <p:ph type="sldNum" sz="quarter" idx="12"/>
          </p:nvPr>
        </p:nvSpPr>
        <p:spPr/>
        <p:txBody>
          <a:bodyPr/>
          <a:lstStyle/>
          <a:p>
            <a:fld id="{62F5F272-98AA-4A60-BDDA-118F47179B4B}" type="slidenum">
              <a:rPr lang="pt-BR" smtClean="0"/>
              <a:t>13</a:t>
            </a:fld>
            <a:endParaRPr lang="pt-BR"/>
          </a:p>
        </p:txBody>
      </p:sp>
      <p:sp>
        <p:nvSpPr>
          <p:cNvPr id="4" name="Espaço Reservado para Conteúdo 3"/>
          <p:cNvSpPr>
            <a:spLocks noGrp="1"/>
          </p:cNvSpPr>
          <p:nvPr>
            <p:ph sz="half" idx="1"/>
          </p:nvPr>
        </p:nvSpPr>
        <p:spPr>
          <a:xfrm>
            <a:off x="301752" y="1771608"/>
            <a:ext cx="4038600" cy="4681728"/>
          </a:xfrm>
        </p:spPr>
        <p:txBody>
          <a:bodyPr>
            <a:noAutofit/>
          </a:bodyPr>
          <a:lstStyle/>
          <a:p>
            <a:r>
              <a:rPr lang="pt-BR" sz="2000" b="1" dirty="0" err="1" smtClean="0"/>
              <a:t>Taxonomic</a:t>
            </a:r>
            <a:r>
              <a:rPr lang="pt-BR" sz="2000" b="1" dirty="0" smtClean="0"/>
              <a:t> </a:t>
            </a:r>
            <a:r>
              <a:rPr lang="pt-BR" sz="2000" b="1" dirty="0" err="1" smtClean="0"/>
              <a:t>error</a:t>
            </a:r>
            <a:endParaRPr lang="pt-BR" sz="2000" b="1" dirty="0" smtClean="0"/>
          </a:p>
          <a:p>
            <a:pPr fontAlgn="base"/>
            <a:r>
              <a:rPr lang="en-US" sz="2000" dirty="0" smtClean="0"/>
              <a:t>Probability </a:t>
            </a:r>
            <a:r>
              <a:rPr lang="en-US" sz="2000" dirty="0"/>
              <a:t>increases </a:t>
            </a:r>
            <a:r>
              <a:rPr lang="en-US" sz="2000" dirty="0" smtClean="0"/>
              <a:t>with...</a:t>
            </a:r>
          </a:p>
          <a:p>
            <a:pPr fontAlgn="base"/>
            <a:endParaRPr lang="en-US" sz="500" dirty="0" smtClean="0"/>
          </a:p>
          <a:p>
            <a:pPr marL="266700" lvl="1" indent="-266700" fontAlgn="base"/>
            <a:r>
              <a:rPr lang="en-US" sz="2000" dirty="0">
                <a:solidFill>
                  <a:schemeClr val="tx1"/>
                </a:solidFill>
              </a:rPr>
              <a:t>multiple alternative taxonomies</a:t>
            </a:r>
          </a:p>
          <a:p>
            <a:pPr marL="266700" lvl="1" indent="-266700" fontAlgn="base"/>
            <a:r>
              <a:rPr lang="en-US" sz="2000" dirty="0">
                <a:solidFill>
                  <a:schemeClr val="tx1"/>
                </a:solidFill>
              </a:rPr>
              <a:t>number of synonyms</a:t>
            </a:r>
          </a:p>
          <a:p>
            <a:pPr marL="266700" lvl="1" indent="-266700" fontAlgn="base"/>
            <a:r>
              <a:rPr lang="en-US" sz="2000" dirty="0" smtClean="0">
                <a:solidFill>
                  <a:schemeClr val="tx1"/>
                </a:solidFill>
              </a:rPr>
              <a:t>recentness </a:t>
            </a:r>
            <a:r>
              <a:rPr lang="en-US" sz="2000" dirty="0">
                <a:solidFill>
                  <a:schemeClr val="tx1"/>
                </a:solidFill>
              </a:rPr>
              <a:t>of revision (split or </a:t>
            </a:r>
            <a:r>
              <a:rPr lang="en-US" sz="2000" dirty="0" smtClean="0">
                <a:solidFill>
                  <a:schemeClr val="tx1"/>
                </a:solidFill>
              </a:rPr>
              <a:t>lump)</a:t>
            </a:r>
          </a:p>
          <a:p>
            <a:pPr marL="266700" lvl="1" indent="-266700" fontAlgn="base"/>
            <a:r>
              <a:rPr lang="en-US" sz="2000" dirty="0" smtClean="0">
                <a:solidFill>
                  <a:schemeClr val="tx1"/>
                </a:solidFill>
              </a:rPr>
              <a:t>unresolved </a:t>
            </a:r>
            <a:r>
              <a:rPr lang="en-US" sz="2000" dirty="0">
                <a:solidFill>
                  <a:schemeClr val="tx1"/>
                </a:solidFill>
              </a:rPr>
              <a:t>taxa </a:t>
            </a:r>
            <a:r>
              <a:rPr lang="en-US" sz="2000" dirty="0" smtClean="0">
                <a:solidFill>
                  <a:schemeClr val="tx1"/>
                </a:solidFill>
              </a:rPr>
              <a:t>(species complex</a:t>
            </a:r>
            <a:r>
              <a:rPr lang="en-US" sz="2000" dirty="0">
                <a:solidFill>
                  <a:schemeClr val="tx1"/>
                </a:solidFill>
              </a:rPr>
              <a:t>)</a:t>
            </a:r>
          </a:p>
          <a:p>
            <a:endParaRPr lang="pt-BR" sz="2000" dirty="0"/>
          </a:p>
        </p:txBody>
      </p:sp>
      <p:sp>
        <p:nvSpPr>
          <p:cNvPr id="5" name="Espaço Reservado para Conteúdo 4"/>
          <p:cNvSpPr>
            <a:spLocks noGrp="1"/>
          </p:cNvSpPr>
          <p:nvPr>
            <p:ph sz="half" idx="2"/>
          </p:nvPr>
        </p:nvSpPr>
        <p:spPr>
          <a:xfrm>
            <a:off x="4800600" y="1771608"/>
            <a:ext cx="4038600" cy="4681728"/>
          </a:xfrm>
        </p:spPr>
        <p:txBody>
          <a:bodyPr>
            <a:normAutofit/>
          </a:bodyPr>
          <a:lstStyle/>
          <a:p>
            <a:r>
              <a:rPr lang="pt-BR" sz="2000" b="1" dirty="0" err="1" smtClean="0"/>
              <a:t>Identification</a:t>
            </a:r>
            <a:r>
              <a:rPr lang="pt-BR" sz="2000" b="1" dirty="0" smtClean="0"/>
              <a:t> </a:t>
            </a:r>
            <a:r>
              <a:rPr lang="pt-BR" sz="2000" b="1" dirty="0" err="1" smtClean="0"/>
              <a:t>error</a:t>
            </a:r>
            <a:endParaRPr lang="pt-BR" sz="2000" b="1" dirty="0" smtClean="0"/>
          </a:p>
          <a:p>
            <a:pPr fontAlgn="base"/>
            <a:r>
              <a:rPr lang="en-US" sz="2000" dirty="0" smtClean="0"/>
              <a:t>Probability </a:t>
            </a:r>
            <a:r>
              <a:rPr lang="en-US" sz="2000" dirty="0"/>
              <a:t>increases </a:t>
            </a:r>
            <a:r>
              <a:rPr lang="en-US" sz="2000" dirty="0" smtClean="0"/>
              <a:t>with…</a:t>
            </a:r>
          </a:p>
          <a:p>
            <a:pPr fontAlgn="base"/>
            <a:endParaRPr lang="en-US" sz="500" dirty="0" smtClean="0"/>
          </a:p>
          <a:p>
            <a:pPr marL="273050" lvl="1" indent="-273050" fontAlgn="base"/>
            <a:r>
              <a:rPr lang="en-US" sz="2000" dirty="0" smtClean="0">
                <a:solidFill>
                  <a:schemeClr val="tx1"/>
                </a:solidFill>
              </a:rPr>
              <a:t>expertise </a:t>
            </a:r>
            <a:r>
              <a:rPr lang="en-US" sz="2000" dirty="0">
                <a:solidFill>
                  <a:schemeClr val="tx1"/>
                </a:solidFill>
              </a:rPr>
              <a:t>of recorder (amateur vs </a:t>
            </a:r>
            <a:r>
              <a:rPr lang="en-US" sz="2000" dirty="0" smtClean="0">
                <a:solidFill>
                  <a:schemeClr val="tx1"/>
                </a:solidFill>
              </a:rPr>
              <a:t>specialist)</a:t>
            </a:r>
          </a:p>
          <a:p>
            <a:pPr marL="273050" lvl="1" indent="-273050" fontAlgn="base"/>
            <a:r>
              <a:rPr lang="en-US" sz="2000" dirty="0">
                <a:solidFill>
                  <a:schemeClr val="tx1"/>
                </a:solidFill>
              </a:rPr>
              <a:t>r</a:t>
            </a:r>
            <a:r>
              <a:rPr lang="en-US" sz="2000" dirty="0" smtClean="0">
                <a:solidFill>
                  <a:schemeClr val="tx1"/>
                </a:solidFill>
              </a:rPr>
              <a:t>emote </a:t>
            </a:r>
            <a:r>
              <a:rPr lang="en-US" sz="2000" dirty="0">
                <a:solidFill>
                  <a:schemeClr val="tx1"/>
                </a:solidFill>
              </a:rPr>
              <a:t>samples </a:t>
            </a:r>
            <a:r>
              <a:rPr lang="en-US" sz="2000" dirty="0" smtClean="0">
                <a:solidFill>
                  <a:schemeClr val="tx1"/>
                </a:solidFill>
              </a:rPr>
              <a:t>(observations </a:t>
            </a:r>
            <a:r>
              <a:rPr lang="en-US" sz="2000" dirty="0">
                <a:solidFill>
                  <a:schemeClr val="tx1"/>
                </a:solidFill>
              </a:rPr>
              <a:t>vs </a:t>
            </a:r>
            <a:r>
              <a:rPr lang="en-US" sz="2000" dirty="0" smtClean="0">
                <a:solidFill>
                  <a:schemeClr val="tx1"/>
                </a:solidFill>
              </a:rPr>
              <a:t>specimens)</a:t>
            </a:r>
          </a:p>
          <a:p>
            <a:pPr marL="273050" lvl="1" indent="-273050" fontAlgn="base"/>
            <a:r>
              <a:rPr lang="en-US" sz="2000" dirty="0">
                <a:solidFill>
                  <a:schemeClr val="tx1"/>
                </a:solidFill>
              </a:rPr>
              <a:t>l</a:t>
            </a:r>
            <a:r>
              <a:rPr lang="en-US" sz="2000" dirty="0" smtClean="0">
                <a:solidFill>
                  <a:schemeClr val="tx1"/>
                </a:solidFill>
              </a:rPr>
              <a:t>ess </a:t>
            </a:r>
            <a:r>
              <a:rPr lang="en-US" sz="2000" dirty="0">
                <a:solidFill>
                  <a:schemeClr val="tx1"/>
                </a:solidFill>
              </a:rPr>
              <a:t>well studied </a:t>
            </a:r>
            <a:r>
              <a:rPr lang="en-US" sz="2000" dirty="0" smtClean="0">
                <a:solidFill>
                  <a:schemeClr val="tx1"/>
                </a:solidFill>
              </a:rPr>
              <a:t>groups</a:t>
            </a:r>
          </a:p>
          <a:p>
            <a:pPr marL="273050" lvl="1" indent="-273050" fontAlgn="base"/>
            <a:r>
              <a:rPr lang="en-US" sz="2000" dirty="0" smtClean="0">
                <a:solidFill>
                  <a:schemeClr val="tx1"/>
                </a:solidFill>
              </a:rPr>
              <a:t>more </a:t>
            </a:r>
            <a:r>
              <a:rPr lang="en-US" sz="2000" dirty="0">
                <a:solidFill>
                  <a:schemeClr val="tx1"/>
                </a:solidFill>
              </a:rPr>
              <a:t>recent taxa</a:t>
            </a:r>
          </a:p>
          <a:p>
            <a:pPr marL="0" indent="0">
              <a:buNone/>
            </a:pPr>
            <a:endParaRPr lang="pt-BR" sz="2000" dirty="0"/>
          </a:p>
        </p:txBody>
      </p:sp>
      <p:sp>
        <p:nvSpPr>
          <p:cNvPr id="6" name="Retângulo 5"/>
          <p:cNvSpPr/>
          <p:nvPr/>
        </p:nvSpPr>
        <p:spPr>
          <a:xfrm>
            <a:off x="161764" y="5409288"/>
            <a:ext cx="8820472" cy="612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the result of either error is the same, </a:t>
            </a:r>
            <a:r>
              <a:rPr lang="en-US" sz="2000" dirty="0" smtClean="0">
                <a:solidFill>
                  <a:schemeClr val="tx1"/>
                </a:solidFill>
              </a:rPr>
              <a:t>it does </a:t>
            </a:r>
            <a:r>
              <a:rPr lang="en-US" sz="2000" b="1" dirty="0">
                <a:solidFill>
                  <a:schemeClr val="tx1"/>
                </a:solidFill>
              </a:rPr>
              <a:t>not represent </a:t>
            </a:r>
            <a:r>
              <a:rPr lang="en-US" sz="2000" dirty="0">
                <a:solidFill>
                  <a:schemeClr val="tx1"/>
                </a:solidFill>
              </a:rPr>
              <a:t>the </a:t>
            </a:r>
            <a:r>
              <a:rPr lang="en-US" sz="2000" b="1" dirty="0">
                <a:solidFill>
                  <a:schemeClr val="tx1"/>
                </a:solidFill>
              </a:rPr>
              <a:t>stated </a:t>
            </a:r>
            <a:r>
              <a:rPr lang="en-US" sz="2000" b="1" dirty="0" smtClean="0">
                <a:solidFill>
                  <a:schemeClr val="tx1"/>
                </a:solidFill>
              </a:rPr>
              <a:t>species</a:t>
            </a:r>
            <a:endParaRPr lang="pt-BR" sz="2000" b="1" dirty="0">
              <a:solidFill>
                <a:schemeClr val="tx1"/>
              </a:solidFill>
            </a:endParaRPr>
          </a:p>
        </p:txBody>
      </p:sp>
    </p:spTree>
    <p:extLst>
      <p:ext uri="{BB962C8B-B14F-4D97-AF65-F5344CB8AC3E}">
        <p14:creationId xmlns:p14="http://schemas.microsoft.com/office/powerpoint/2010/main" val="35682426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5B7F0CF-723E-46E0-B4C5-23BE68F855AE}"/>
              </a:ext>
            </a:extLst>
          </p:cNvPr>
          <p:cNvSpPr>
            <a:spLocks noGrp="1"/>
          </p:cNvSpPr>
          <p:nvPr>
            <p:ph type="title"/>
          </p:nvPr>
        </p:nvSpPr>
        <p:spPr/>
        <p:txBody>
          <a:bodyPr>
            <a:noAutofit/>
          </a:bodyPr>
          <a:lstStyle/>
          <a:p>
            <a:r>
              <a:rPr lang="pt-PT" sz="2800" dirty="0" smtClean="0">
                <a:solidFill>
                  <a:schemeClr val="accent1"/>
                </a:solidFill>
              </a:rPr>
              <a:t>Identification errors</a:t>
            </a:r>
            <a:endParaRPr lang="pt-PT" sz="1800" dirty="0">
              <a:solidFill>
                <a:schemeClr val="bg1">
                  <a:lumMod val="65000"/>
                </a:schemeClr>
              </a:solidFill>
            </a:endParaRPr>
          </a:p>
        </p:txBody>
      </p:sp>
      <p:sp>
        <p:nvSpPr>
          <p:cNvPr id="3" name="Marcador de Posição de Conteúdo 2">
            <a:extLst>
              <a:ext uri="{FF2B5EF4-FFF2-40B4-BE49-F238E27FC236}">
                <a16:creationId xmlns="" xmlns:a16="http://schemas.microsoft.com/office/drawing/2014/main" id="{282532A9-2C0A-4BFF-9295-333822BD3015}"/>
              </a:ext>
            </a:extLst>
          </p:cNvPr>
          <p:cNvSpPr>
            <a:spLocks noGrp="1"/>
          </p:cNvSpPr>
          <p:nvPr>
            <p:ph idx="1"/>
          </p:nvPr>
        </p:nvSpPr>
        <p:spPr>
          <a:xfrm>
            <a:off x="628651" y="1628800"/>
            <a:ext cx="7903790" cy="4733604"/>
          </a:xfrm>
        </p:spPr>
        <p:txBody>
          <a:bodyPr>
            <a:normAutofit/>
          </a:bodyPr>
          <a:lstStyle/>
          <a:p>
            <a:r>
              <a:rPr lang="en-US" sz="2000" dirty="0" smtClean="0"/>
              <a:t>Level </a:t>
            </a:r>
            <a:r>
              <a:rPr lang="en-US" sz="2000" dirty="0"/>
              <a:t>of taxonomic expertise and training</a:t>
            </a:r>
          </a:p>
          <a:p>
            <a:endParaRPr lang="en-US" sz="2000" dirty="0" smtClean="0"/>
          </a:p>
          <a:p>
            <a:endParaRPr lang="en-US" sz="2000" dirty="0"/>
          </a:p>
          <a:p>
            <a:endParaRPr lang="en-US" sz="2000" dirty="0" smtClean="0"/>
          </a:p>
          <a:p>
            <a:endParaRPr lang="en-US" sz="2000" dirty="0" smtClean="0"/>
          </a:p>
          <a:p>
            <a:endParaRPr lang="en-US" sz="200" dirty="0" smtClean="0"/>
          </a:p>
          <a:p>
            <a:endParaRPr lang="en-US" sz="200" dirty="0"/>
          </a:p>
          <a:p>
            <a:endParaRPr lang="en-US" sz="200" dirty="0" smtClean="0"/>
          </a:p>
          <a:p>
            <a:endParaRPr lang="en-US" sz="200" dirty="0"/>
          </a:p>
          <a:p>
            <a:endParaRPr lang="en-US" sz="200" dirty="0" smtClean="0"/>
          </a:p>
          <a:p>
            <a:endParaRPr lang="en-US" sz="200" dirty="0"/>
          </a:p>
          <a:p>
            <a:endParaRPr lang="en-US" sz="200" dirty="0" smtClean="0"/>
          </a:p>
          <a:p>
            <a:endParaRPr lang="en-US" sz="200" dirty="0"/>
          </a:p>
          <a:p>
            <a:endParaRPr lang="en-US" sz="200" dirty="0" smtClean="0"/>
          </a:p>
          <a:p>
            <a:endParaRPr lang="en-US" sz="200" dirty="0"/>
          </a:p>
          <a:p>
            <a:endParaRPr lang="en-US" sz="200" dirty="0" smtClean="0"/>
          </a:p>
          <a:p>
            <a:endParaRPr lang="en-US" sz="200" dirty="0"/>
          </a:p>
          <a:p>
            <a:endParaRPr lang="en-US" sz="200" dirty="0" smtClean="0"/>
          </a:p>
          <a:p>
            <a:endParaRPr lang="en-US" sz="200" dirty="0"/>
          </a:p>
          <a:p>
            <a:endParaRPr lang="en-US" sz="200" dirty="0" smtClean="0"/>
          </a:p>
          <a:p>
            <a:r>
              <a:rPr lang="en-US" sz="2000" dirty="0" smtClean="0"/>
              <a:t>Type of data</a:t>
            </a:r>
          </a:p>
          <a:p>
            <a:pPr marL="265113" lvl="2" indent="265113"/>
            <a:endParaRPr lang="en-US" dirty="0" smtClean="0"/>
          </a:p>
          <a:p>
            <a:pPr lvl="1"/>
            <a:endParaRPr lang="en-US" sz="2000" dirty="0"/>
          </a:p>
        </p:txBody>
      </p:sp>
      <p:sp>
        <p:nvSpPr>
          <p:cNvPr id="4" name="Google Shape;167;p5"/>
          <p:cNvSpPr/>
          <p:nvPr/>
        </p:nvSpPr>
        <p:spPr>
          <a:xfrm>
            <a:off x="6084168" y="6420730"/>
            <a:ext cx="2903936" cy="276999"/>
          </a:xfrm>
          <a:prstGeom prst="rect">
            <a:avLst/>
          </a:prstGeom>
          <a:noFill/>
          <a:ln>
            <a:noFill/>
          </a:ln>
        </p:spPr>
        <p:txBody>
          <a:bodyPr spcFirstLastPara="1" wrap="square" lIns="91425" tIns="45700" rIns="91425" bIns="45700" anchor="t" anchorCtr="0">
            <a:spAutoFit/>
          </a:bodyPr>
          <a:lstStyle/>
          <a:p>
            <a:pPr lvl="0" algn="r"/>
            <a:r>
              <a:rPr lang="fr-FR" sz="1200" dirty="0" smtClean="0">
                <a:ea typeface="Calibri"/>
                <a:cs typeface="Calibri"/>
                <a:sym typeface="Calibri"/>
              </a:rPr>
              <a:t>Isaac </a:t>
            </a:r>
            <a:r>
              <a:rPr lang="fr-FR" sz="1200" dirty="0">
                <a:ea typeface="Calibri"/>
                <a:cs typeface="Calibri"/>
                <a:sym typeface="Calibri"/>
              </a:rPr>
              <a:t>&amp; </a:t>
            </a:r>
            <a:r>
              <a:rPr lang="fr-FR" sz="1200" dirty="0" smtClean="0">
                <a:ea typeface="Calibri"/>
                <a:cs typeface="Calibri"/>
                <a:sym typeface="Calibri"/>
              </a:rPr>
              <a:t>Purvis (2004) </a:t>
            </a:r>
            <a:r>
              <a:rPr lang="fr-FR" sz="1200" dirty="0">
                <a:ea typeface="Calibri"/>
                <a:cs typeface="Calibri"/>
                <a:sym typeface="Calibri"/>
              </a:rPr>
              <a:t>Divers </a:t>
            </a:r>
            <a:r>
              <a:rPr lang="fr-FR" sz="1200" dirty="0" smtClean="0">
                <a:ea typeface="Calibri"/>
                <a:cs typeface="Calibri"/>
                <a:sym typeface="Calibri"/>
              </a:rPr>
              <a:t>Distrib</a:t>
            </a:r>
            <a:endParaRPr lang="fr-FR" sz="1200" dirty="0">
              <a:ea typeface="Calibri"/>
              <a:cs typeface="Calibri"/>
              <a:sym typeface="Calibri"/>
            </a:endParaRPr>
          </a:p>
        </p:txBody>
      </p:sp>
      <p:grpSp>
        <p:nvGrpSpPr>
          <p:cNvPr id="5" name="Grupo 4"/>
          <p:cNvGrpSpPr/>
          <p:nvPr/>
        </p:nvGrpSpPr>
        <p:grpSpPr>
          <a:xfrm>
            <a:off x="1284040" y="2060848"/>
            <a:ext cx="6744344" cy="1740288"/>
            <a:chOff x="1284040" y="1944513"/>
            <a:chExt cx="6744344" cy="1740288"/>
          </a:xfrm>
        </p:grpSpPr>
        <p:pic>
          <p:nvPicPr>
            <p:cNvPr id="1026" name="Picture 2" descr="C:\Users\thain\Desktop\ICCB 2023\Poster\db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3588064" y="1824515"/>
              <a:ext cx="1440000" cy="168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thain\Desktop\ICCB 2023\Poster\dbt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7192725">
              <a:off x="5462571" y="1704050"/>
              <a:ext cx="1440000" cy="192092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thain\Desktop\ICCB 2023\Poster\db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7824" y="2251647"/>
              <a:ext cx="1440000" cy="925323"/>
            </a:xfrm>
            <a:prstGeom prst="rect">
              <a:avLst/>
            </a:prstGeom>
            <a:noFill/>
            <a:extLst>
              <a:ext uri="{909E8E84-426E-40DD-AFC4-6F175D3DCCD1}">
                <a14:hiddenFill xmlns:a14="http://schemas.microsoft.com/office/drawing/2010/main">
                  <a:solidFill>
                    <a:srgbClr val="FFFFFF"/>
                  </a:solidFill>
                </a14:hiddenFill>
              </a:ext>
            </a:extLst>
          </p:spPr>
        </p:pic>
        <p:sp>
          <p:nvSpPr>
            <p:cNvPr id="9" name="Retângulo 8"/>
            <p:cNvSpPr/>
            <p:nvPr/>
          </p:nvSpPr>
          <p:spPr>
            <a:xfrm>
              <a:off x="1284040" y="3176970"/>
              <a:ext cx="6744344" cy="507831"/>
            </a:xfrm>
            <a:prstGeom prst="rect">
              <a:avLst/>
            </a:prstGeom>
          </p:spPr>
          <p:txBody>
            <a:bodyPr wrap="square">
              <a:spAutoFit/>
            </a:bodyPr>
            <a:lstStyle/>
            <a:p>
              <a:pPr marL="541020" lvl="2" indent="-266700">
                <a:lnSpc>
                  <a:spcPct val="150000"/>
                </a:lnSpc>
              </a:pPr>
              <a:r>
                <a:rPr lang="en-US" dirty="0" smtClean="0">
                  <a:solidFill>
                    <a:srgbClr val="00B050"/>
                  </a:solidFill>
                </a:rPr>
                <a:t>Taxonomists</a:t>
              </a:r>
              <a:r>
                <a:rPr lang="en-US" dirty="0" smtClean="0">
                  <a:solidFill>
                    <a:srgbClr val="0070C0"/>
                  </a:solidFill>
                </a:rPr>
                <a:t>                      Experts</a:t>
              </a:r>
              <a:r>
                <a:rPr lang="en-US" dirty="0" smtClean="0">
                  <a:solidFill>
                    <a:srgbClr val="7030A0"/>
                  </a:solidFill>
                </a:rPr>
                <a:t>                          </a:t>
              </a:r>
              <a:r>
                <a:rPr lang="en-US" dirty="0" smtClean="0">
                  <a:solidFill>
                    <a:srgbClr val="FF0000"/>
                  </a:solidFill>
                </a:rPr>
                <a:t>Amateurs</a:t>
              </a:r>
              <a:endParaRPr lang="en-US" dirty="0">
                <a:solidFill>
                  <a:srgbClr val="FF0000"/>
                </a:solidFill>
              </a:endParaRPr>
            </a:p>
          </p:txBody>
        </p:sp>
      </p:grpSp>
      <p:pic>
        <p:nvPicPr>
          <p:cNvPr id="12" name="Google Shape;146;p4"/>
          <p:cNvPicPr preferRelativeResize="0"/>
          <p:nvPr/>
        </p:nvPicPr>
        <p:blipFill rotWithShape="1">
          <a:blip r:embed="rId6">
            <a:alphaModFix/>
          </a:blip>
          <a:srcRect/>
          <a:stretch/>
        </p:blipFill>
        <p:spPr>
          <a:xfrm>
            <a:off x="971600" y="4761320"/>
            <a:ext cx="1440000" cy="936000"/>
          </a:xfrm>
          <a:prstGeom prst="rect">
            <a:avLst/>
          </a:prstGeom>
          <a:noFill/>
          <a:ln>
            <a:noFill/>
          </a:ln>
        </p:spPr>
      </p:pic>
      <p:grpSp>
        <p:nvGrpSpPr>
          <p:cNvPr id="7" name="Grupo 6"/>
          <p:cNvGrpSpPr/>
          <p:nvPr/>
        </p:nvGrpSpPr>
        <p:grpSpPr>
          <a:xfrm>
            <a:off x="2880248" y="4149080"/>
            <a:ext cx="3924000" cy="2083841"/>
            <a:chOff x="2915816" y="4149319"/>
            <a:chExt cx="3924000" cy="2083841"/>
          </a:xfrm>
        </p:grpSpPr>
        <p:sp>
          <p:nvSpPr>
            <p:cNvPr id="6" name="Retângulo 5"/>
            <p:cNvSpPr/>
            <p:nvPr/>
          </p:nvSpPr>
          <p:spPr>
            <a:xfrm>
              <a:off x="2915816" y="4149319"/>
              <a:ext cx="3924000" cy="2083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51"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56895" t="32281" r="24073" b="33625"/>
            <a:stretch/>
          </p:blipFill>
          <p:spPr bwMode="auto">
            <a:xfrm>
              <a:off x="2987823" y="4149319"/>
              <a:ext cx="2069015" cy="2083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44311" t="68915" r="40711" b="21478"/>
            <a:stretch/>
          </p:blipFill>
          <p:spPr bwMode="auto">
            <a:xfrm>
              <a:off x="5175946" y="4359277"/>
              <a:ext cx="1628302" cy="587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59289" t="68915" r="25845" b="21478"/>
            <a:stretch/>
          </p:blipFill>
          <p:spPr bwMode="auto">
            <a:xfrm>
              <a:off x="5175946" y="4935740"/>
              <a:ext cx="1616164" cy="587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74155" t="68915" r="11737" b="21478"/>
            <a:stretch/>
          </p:blipFill>
          <p:spPr bwMode="auto">
            <a:xfrm>
              <a:off x="5175946" y="5522899"/>
              <a:ext cx="1533728" cy="587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9510797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5B7F0CF-723E-46E0-B4C5-23BE68F855AE}"/>
              </a:ext>
            </a:extLst>
          </p:cNvPr>
          <p:cNvSpPr>
            <a:spLocks noGrp="1"/>
          </p:cNvSpPr>
          <p:nvPr>
            <p:ph type="title"/>
          </p:nvPr>
        </p:nvSpPr>
        <p:spPr/>
        <p:txBody>
          <a:bodyPr>
            <a:normAutofit/>
          </a:bodyPr>
          <a:lstStyle/>
          <a:p>
            <a:r>
              <a:rPr lang="pt-PT" sz="2800" dirty="0">
                <a:solidFill>
                  <a:schemeClr val="accent1"/>
                </a:solidFill>
              </a:rPr>
              <a:t>Identification errors</a:t>
            </a:r>
          </a:p>
        </p:txBody>
      </p:sp>
      <p:sp>
        <p:nvSpPr>
          <p:cNvPr id="3" name="Marcador de Posição de Conteúdo 2">
            <a:extLst>
              <a:ext uri="{FF2B5EF4-FFF2-40B4-BE49-F238E27FC236}">
                <a16:creationId xmlns="" xmlns:a16="http://schemas.microsoft.com/office/drawing/2014/main" id="{282532A9-2C0A-4BFF-9295-333822BD3015}"/>
              </a:ext>
            </a:extLst>
          </p:cNvPr>
          <p:cNvSpPr>
            <a:spLocks noGrp="1"/>
          </p:cNvSpPr>
          <p:nvPr>
            <p:ph idx="1"/>
          </p:nvPr>
        </p:nvSpPr>
        <p:spPr>
          <a:xfrm>
            <a:off x="628650" y="1628800"/>
            <a:ext cx="7759774" cy="4351338"/>
          </a:xfrm>
        </p:spPr>
        <p:txBody>
          <a:bodyPr>
            <a:normAutofit/>
          </a:bodyPr>
          <a:lstStyle/>
          <a:p>
            <a:r>
              <a:rPr lang="en-US" sz="2000" dirty="0" smtClean="0"/>
              <a:t>Identification level</a:t>
            </a:r>
          </a:p>
          <a:p>
            <a:pPr lvl="1"/>
            <a:r>
              <a:rPr lang="en-US" sz="2000" dirty="0" smtClean="0">
                <a:solidFill>
                  <a:schemeClr val="tx1"/>
                </a:solidFill>
              </a:rPr>
              <a:t>lowest </a:t>
            </a:r>
            <a:r>
              <a:rPr lang="en-US" sz="2000" dirty="0">
                <a:solidFill>
                  <a:schemeClr val="tx1"/>
                </a:solidFill>
              </a:rPr>
              <a:t>taxonomic level (i.e., species or subspecies</a:t>
            </a:r>
            <a:r>
              <a:rPr lang="en-US" sz="2000" dirty="0" smtClean="0">
                <a:solidFill>
                  <a:schemeClr val="tx1"/>
                </a:solidFill>
              </a:rPr>
              <a:t>)</a:t>
            </a:r>
          </a:p>
          <a:p>
            <a:endParaRPr lang="en-US" sz="2000" dirty="0" smtClean="0"/>
          </a:p>
          <a:p>
            <a:endParaRPr lang="en-US" sz="2000" dirty="0"/>
          </a:p>
          <a:p>
            <a:endParaRPr lang="en-US" sz="2000" dirty="0" smtClean="0"/>
          </a:p>
          <a:p>
            <a:endParaRPr lang="en-US" sz="2000" dirty="0" smtClean="0"/>
          </a:p>
          <a:p>
            <a:pPr lvl="1"/>
            <a:r>
              <a:rPr lang="en-US" sz="2000" dirty="0" smtClean="0">
                <a:solidFill>
                  <a:schemeClr val="tx1"/>
                </a:solidFill>
              </a:rPr>
              <a:t>higher </a:t>
            </a:r>
            <a:r>
              <a:rPr lang="en-US" sz="2000" dirty="0">
                <a:solidFill>
                  <a:schemeClr val="tx1"/>
                </a:solidFill>
              </a:rPr>
              <a:t>taxonomic levels (i.e., genus, family, order, </a:t>
            </a:r>
            <a:r>
              <a:rPr lang="en-US" sz="2000" dirty="0" smtClean="0">
                <a:solidFill>
                  <a:schemeClr val="tx1"/>
                </a:solidFill>
              </a:rPr>
              <a:t>etc</a:t>
            </a:r>
            <a:r>
              <a:rPr lang="en-US" sz="2000" dirty="0">
                <a:solidFill>
                  <a:schemeClr val="tx1"/>
                </a:solidFill>
              </a:rPr>
              <a:t>.</a:t>
            </a:r>
            <a:r>
              <a:rPr lang="en-US" sz="2000" dirty="0" smtClean="0">
                <a:solidFill>
                  <a:schemeClr val="tx1"/>
                </a:solidFill>
              </a:rPr>
              <a:t>)</a:t>
            </a:r>
            <a:endParaRPr lang="pt-PT" sz="2000" dirty="0">
              <a:solidFill>
                <a:schemeClr val="tx1"/>
              </a:solidFill>
            </a:endParaRP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362" t="41334" r="3389" b="38136"/>
          <a:stretch/>
        </p:blipFill>
        <p:spPr bwMode="auto">
          <a:xfrm>
            <a:off x="755576" y="2492896"/>
            <a:ext cx="7560000" cy="1224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5323" t="43142" r="3428" b="36328"/>
          <a:stretch/>
        </p:blipFill>
        <p:spPr bwMode="auto">
          <a:xfrm>
            <a:off x="755576" y="4426775"/>
            <a:ext cx="7560000" cy="1224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60851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2800" dirty="0" smtClean="0">
                <a:solidFill>
                  <a:schemeClr val="accent1"/>
                </a:solidFill>
              </a:rPr>
              <a:t>Temporal </a:t>
            </a:r>
            <a:r>
              <a:rPr lang="pt-BR" sz="2800" dirty="0" err="1" smtClean="0">
                <a:solidFill>
                  <a:schemeClr val="accent1"/>
                </a:solidFill>
              </a:rPr>
              <a:t>Decay</a:t>
            </a:r>
            <a:endParaRPr lang="pt-BR" sz="2800" dirty="0">
              <a:solidFill>
                <a:schemeClr val="accent1"/>
              </a:solidFill>
            </a:endParaRPr>
          </a:p>
        </p:txBody>
      </p:sp>
      <p:sp>
        <p:nvSpPr>
          <p:cNvPr id="3" name="Espaço Reservado para Número de Slide 2"/>
          <p:cNvSpPr>
            <a:spLocks noGrp="1"/>
          </p:cNvSpPr>
          <p:nvPr>
            <p:ph type="sldNum" sz="quarter" idx="12"/>
          </p:nvPr>
        </p:nvSpPr>
        <p:spPr/>
        <p:txBody>
          <a:bodyPr/>
          <a:lstStyle/>
          <a:p>
            <a:fld id="{62F5F272-98AA-4A60-BDDA-118F47179B4B}" type="slidenum">
              <a:rPr lang="pt-BR" smtClean="0"/>
              <a:t>16</a:t>
            </a:fld>
            <a:endParaRPr lang="pt-BR"/>
          </a:p>
        </p:txBody>
      </p:sp>
      <p:sp>
        <p:nvSpPr>
          <p:cNvPr id="6" name="Marcador de Posição de Conteúdo 2">
            <a:extLst>
              <a:ext uri="{FF2B5EF4-FFF2-40B4-BE49-F238E27FC236}">
                <a16:creationId xmlns="" xmlns:a16="http://schemas.microsoft.com/office/drawing/2014/main" id="{282532A9-2C0A-4BFF-9295-333822BD3015}"/>
              </a:ext>
            </a:extLst>
          </p:cNvPr>
          <p:cNvSpPr txBox="1">
            <a:spLocks/>
          </p:cNvSpPr>
          <p:nvPr/>
        </p:nvSpPr>
        <p:spPr>
          <a:xfrm>
            <a:off x="320040" y="1556792"/>
            <a:ext cx="8503920" cy="2304256"/>
          </a:xfrm>
          <a:prstGeom prst="rect">
            <a:avLst/>
          </a:prstGeom>
        </p:spPr>
        <p:txBody>
          <a:bodyPr>
            <a:no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a:lnSpc>
                <a:spcPct val="150000"/>
              </a:lnSpc>
              <a:spcBef>
                <a:spcPts val="0"/>
              </a:spcBef>
            </a:pPr>
            <a:r>
              <a:rPr lang="en-US" sz="2000" b="1" dirty="0" smtClean="0"/>
              <a:t>Processes that driven temporal decay</a:t>
            </a:r>
          </a:p>
          <a:p>
            <a:pPr lvl="1">
              <a:lnSpc>
                <a:spcPct val="150000"/>
              </a:lnSpc>
              <a:spcBef>
                <a:spcPts val="0"/>
              </a:spcBef>
            </a:pPr>
            <a:r>
              <a:rPr lang="en-US" sz="2000" dirty="0" smtClean="0">
                <a:solidFill>
                  <a:schemeClr val="tx1"/>
                </a:solidFill>
              </a:rPr>
              <a:t>Periodic </a:t>
            </a:r>
            <a:r>
              <a:rPr lang="en-US" sz="2000" dirty="0">
                <a:solidFill>
                  <a:schemeClr val="tx1"/>
                </a:solidFill>
              </a:rPr>
              <a:t>taxonomic </a:t>
            </a:r>
            <a:r>
              <a:rPr lang="en-US" sz="2000" dirty="0" smtClean="0">
                <a:solidFill>
                  <a:schemeClr val="tx1"/>
                </a:solidFill>
              </a:rPr>
              <a:t>revisions</a:t>
            </a:r>
          </a:p>
          <a:p>
            <a:pPr lvl="2">
              <a:lnSpc>
                <a:spcPct val="150000"/>
              </a:lnSpc>
              <a:spcBef>
                <a:spcPts val="0"/>
              </a:spcBef>
            </a:pPr>
            <a:r>
              <a:rPr lang="en-US" dirty="0" smtClean="0"/>
              <a:t>Splitting and lumping </a:t>
            </a:r>
            <a:endParaRPr lang="en-US" dirty="0" smtClean="0">
              <a:solidFill>
                <a:schemeClr val="tx1"/>
              </a:solidFill>
            </a:endParaRPr>
          </a:p>
          <a:p>
            <a:pPr>
              <a:lnSpc>
                <a:spcPct val="150000"/>
              </a:lnSpc>
              <a:spcBef>
                <a:spcPts val="0"/>
              </a:spcBef>
            </a:pPr>
            <a:endParaRPr lang="pt-PT" sz="2000" dirty="0"/>
          </a:p>
        </p:txBody>
      </p:sp>
      <p:sp>
        <p:nvSpPr>
          <p:cNvPr id="7" name="Google Shape;167;p5"/>
          <p:cNvSpPr/>
          <p:nvPr/>
        </p:nvSpPr>
        <p:spPr>
          <a:xfrm>
            <a:off x="6084168" y="6420730"/>
            <a:ext cx="2903936" cy="276999"/>
          </a:xfrm>
          <a:prstGeom prst="rect">
            <a:avLst/>
          </a:prstGeom>
          <a:noFill/>
          <a:ln>
            <a:noFill/>
          </a:ln>
        </p:spPr>
        <p:txBody>
          <a:bodyPr spcFirstLastPara="1" wrap="square" lIns="91425" tIns="45700" rIns="91425" bIns="45700" anchor="t" anchorCtr="0">
            <a:spAutoFit/>
          </a:bodyPr>
          <a:lstStyle/>
          <a:p>
            <a:pPr lvl="0" algn="r"/>
            <a:r>
              <a:rPr lang="it-IT" sz="1200" dirty="0">
                <a:ea typeface="Calibri"/>
                <a:cs typeface="Calibri"/>
                <a:sym typeface="Calibri"/>
              </a:rPr>
              <a:t>Tessarolo et al. </a:t>
            </a:r>
            <a:r>
              <a:rPr lang="it-IT" sz="1200" dirty="0" smtClean="0">
                <a:ea typeface="Calibri"/>
                <a:cs typeface="Calibri"/>
                <a:sym typeface="Calibri"/>
              </a:rPr>
              <a:t>(2017) Ecol </a:t>
            </a:r>
            <a:r>
              <a:rPr lang="it-IT" sz="1200" dirty="0">
                <a:ea typeface="Calibri"/>
                <a:cs typeface="Calibri"/>
                <a:sym typeface="Calibri"/>
              </a:rPr>
              <a:t>Evol </a:t>
            </a:r>
            <a:endParaRPr sz="1200" dirty="0">
              <a:latin typeface="Calibri"/>
              <a:ea typeface="Calibri"/>
              <a:cs typeface="Calibri"/>
              <a:sym typeface="Calibri"/>
            </a:endParaRPr>
          </a:p>
        </p:txBody>
      </p:sp>
      <p:pic>
        <p:nvPicPr>
          <p:cNvPr id="12" name="Imagen 4"/>
          <p:cNvPicPr/>
          <p:nvPr/>
        </p:nvPicPr>
        <p:blipFill>
          <a:blip r:embed="rId2" cstate="print">
            <a:extLst>
              <a:ext uri="{28A0092B-C50C-407E-A947-70E740481C1C}">
                <a14:useLocalDpi xmlns:a14="http://schemas.microsoft.com/office/drawing/2010/main" val="0"/>
              </a:ext>
            </a:extLst>
          </a:blip>
          <a:stretch>
            <a:fillRect/>
          </a:stretch>
        </p:blipFill>
        <p:spPr>
          <a:xfrm>
            <a:off x="1799692" y="2996952"/>
            <a:ext cx="5544616" cy="3334333"/>
          </a:xfrm>
          <a:prstGeom prst="rect">
            <a:avLst/>
          </a:prstGeom>
        </p:spPr>
      </p:pic>
    </p:spTree>
    <p:extLst>
      <p:ext uri="{BB962C8B-B14F-4D97-AF65-F5344CB8AC3E}">
        <p14:creationId xmlns:p14="http://schemas.microsoft.com/office/powerpoint/2010/main" val="28961295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2800" dirty="0" smtClean="0">
                <a:solidFill>
                  <a:schemeClr val="accent1"/>
                </a:solidFill>
              </a:rPr>
              <a:t>Temporal </a:t>
            </a:r>
            <a:r>
              <a:rPr lang="pt-BR" sz="2800" dirty="0" err="1" smtClean="0">
                <a:solidFill>
                  <a:schemeClr val="accent1"/>
                </a:solidFill>
              </a:rPr>
              <a:t>Decay</a:t>
            </a:r>
            <a:endParaRPr lang="pt-BR" sz="2800" dirty="0">
              <a:solidFill>
                <a:schemeClr val="accent1"/>
              </a:solidFill>
            </a:endParaRPr>
          </a:p>
        </p:txBody>
      </p:sp>
      <p:sp>
        <p:nvSpPr>
          <p:cNvPr id="3" name="Espaço Reservado para Número de Slide 2"/>
          <p:cNvSpPr>
            <a:spLocks noGrp="1"/>
          </p:cNvSpPr>
          <p:nvPr>
            <p:ph type="sldNum" sz="quarter" idx="12"/>
          </p:nvPr>
        </p:nvSpPr>
        <p:spPr/>
        <p:txBody>
          <a:bodyPr/>
          <a:lstStyle/>
          <a:p>
            <a:fld id="{62F5F272-98AA-4A60-BDDA-118F47179B4B}" type="slidenum">
              <a:rPr lang="pt-BR" smtClean="0"/>
              <a:t>17</a:t>
            </a:fld>
            <a:endParaRPr lang="pt-BR"/>
          </a:p>
        </p:txBody>
      </p:sp>
      <p:sp>
        <p:nvSpPr>
          <p:cNvPr id="6" name="Marcador de Posição de Conteúdo 2">
            <a:extLst>
              <a:ext uri="{FF2B5EF4-FFF2-40B4-BE49-F238E27FC236}">
                <a16:creationId xmlns="" xmlns:a16="http://schemas.microsoft.com/office/drawing/2014/main" id="{282532A9-2C0A-4BFF-9295-333822BD3015}"/>
              </a:ext>
            </a:extLst>
          </p:cNvPr>
          <p:cNvSpPr txBox="1">
            <a:spLocks/>
          </p:cNvSpPr>
          <p:nvPr/>
        </p:nvSpPr>
        <p:spPr>
          <a:xfrm>
            <a:off x="320040" y="1556792"/>
            <a:ext cx="8503920" cy="2304256"/>
          </a:xfrm>
          <a:prstGeom prst="rect">
            <a:avLst/>
          </a:prstGeom>
        </p:spPr>
        <p:txBody>
          <a:bodyPr>
            <a:no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a:lnSpc>
                <a:spcPct val="150000"/>
              </a:lnSpc>
              <a:spcBef>
                <a:spcPts val="0"/>
              </a:spcBef>
            </a:pPr>
            <a:r>
              <a:rPr lang="en-US" sz="2000" b="1" dirty="0" smtClean="0"/>
              <a:t>Processes that driven temporal decay</a:t>
            </a:r>
          </a:p>
          <a:p>
            <a:pPr lvl="1">
              <a:lnSpc>
                <a:spcPct val="150000"/>
              </a:lnSpc>
              <a:spcBef>
                <a:spcPts val="0"/>
              </a:spcBef>
            </a:pPr>
            <a:r>
              <a:rPr lang="en-US" sz="2000" dirty="0" smtClean="0">
                <a:solidFill>
                  <a:schemeClr val="tx1"/>
                </a:solidFill>
              </a:rPr>
              <a:t>Natural </a:t>
            </a:r>
            <a:r>
              <a:rPr lang="en-US" sz="2000" dirty="0">
                <a:solidFill>
                  <a:schemeClr val="tx1"/>
                </a:solidFill>
              </a:rPr>
              <a:t>dynamics of ecological </a:t>
            </a:r>
            <a:r>
              <a:rPr lang="en-US" sz="2000" dirty="0" smtClean="0">
                <a:solidFill>
                  <a:schemeClr val="tx1"/>
                </a:solidFill>
              </a:rPr>
              <a:t>systems </a:t>
            </a:r>
          </a:p>
          <a:p>
            <a:pPr lvl="2">
              <a:lnSpc>
                <a:spcPct val="150000"/>
              </a:lnSpc>
              <a:spcBef>
                <a:spcPts val="0"/>
              </a:spcBef>
            </a:pPr>
            <a:r>
              <a:rPr lang="en-US" dirty="0" smtClean="0"/>
              <a:t>Local extinction, invasions, immigration</a:t>
            </a:r>
          </a:p>
          <a:p>
            <a:pPr lvl="1">
              <a:lnSpc>
                <a:spcPct val="150000"/>
              </a:lnSpc>
              <a:spcBef>
                <a:spcPts val="0"/>
              </a:spcBef>
            </a:pPr>
            <a:r>
              <a:rPr lang="en-US" sz="2000" dirty="0" smtClean="0">
                <a:solidFill>
                  <a:schemeClr val="tx1"/>
                </a:solidFill>
              </a:rPr>
              <a:t>Habitat degradation</a:t>
            </a:r>
          </a:p>
          <a:p>
            <a:pPr lvl="2">
              <a:lnSpc>
                <a:spcPct val="150000"/>
              </a:lnSpc>
              <a:spcBef>
                <a:spcPts val="0"/>
              </a:spcBef>
            </a:pPr>
            <a:r>
              <a:rPr lang="en-US" dirty="0" smtClean="0">
                <a:solidFill>
                  <a:schemeClr val="tx1"/>
                </a:solidFill>
              </a:rPr>
              <a:t>Deforestation, </a:t>
            </a:r>
            <a:r>
              <a:rPr lang="en-US" dirty="0">
                <a:solidFill>
                  <a:schemeClr val="tx1"/>
                </a:solidFill>
              </a:rPr>
              <a:t>land cover and climate change </a:t>
            </a:r>
          </a:p>
          <a:p>
            <a:pPr lvl="1">
              <a:lnSpc>
                <a:spcPct val="150000"/>
              </a:lnSpc>
              <a:spcBef>
                <a:spcPts val="0"/>
              </a:spcBef>
            </a:pPr>
            <a:r>
              <a:rPr lang="en-US" sz="2000" dirty="0" smtClean="0">
                <a:solidFill>
                  <a:schemeClr val="tx1"/>
                </a:solidFill>
              </a:rPr>
              <a:t>Loss </a:t>
            </a:r>
            <a:r>
              <a:rPr lang="en-US" sz="2000" dirty="0">
                <a:solidFill>
                  <a:schemeClr val="tx1"/>
                </a:solidFill>
              </a:rPr>
              <a:t>of physical </a:t>
            </a:r>
            <a:r>
              <a:rPr lang="en-US" sz="2000" dirty="0" smtClean="0">
                <a:solidFill>
                  <a:schemeClr val="tx1"/>
                </a:solidFill>
              </a:rPr>
              <a:t>data </a:t>
            </a:r>
          </a:p>
          <a:p>
            <a:pPr lvl="2">
              <a:lnSpc>
                <a:spcPct val="150000"/>
              </a:lnSpc>
              <a:spcBef>
                <a:spcPts val="0"/>
              </a:spcBef>
            </a:pPr>
            <a:r>
              <a:rPr lang="en-US" dirty="0" smtClean="0">
                <a:solidFill>
                  <a:schemeClr val="tx1"/>
                </a:solidFill>
              </a:rPr>
              <a:t>Inefficient curation</a:t>
            </a:r>
            <a:r>
              <a:rPr lang="en-US" dirty="0">
                <a:solidFill>
                  <a:schemeClr val="tx1"/>
                </a:solidFill>
              </a:rPr>
              <a:t> </a:t>
            </a:r>
            <a:r>
              <a:rPr lang="en-US" dirty="0" smtClean="0">
                <a:solidFill>
                  <a:schemeClr val="tx1"/>
                </a:solidFill>
              </a:rPr>
              <a:t>or  accidents</a:t>
            </a:r>
            <a:r>
              <a:rPr lang="en-US" dirty="0">
                <a:solidFill>
                  <a:schemeClr val="tx1"/>
                </a:solidFill>
              </a:rPr>
              <a:t/>
            </a:r>
            <a:br>
              <a:rPr lang="en-US" dirty="0">
                <a:solidFill>
                  <a:schemeClr val="tx1"/>
                </a:solidFill>
              </a:rPr>
            </a:br>
            <a:endParaRPr lang="en-US" dirty="0" smtClean="0">
              <a:solidFill>
                <a:schemeClr val="tx1"/>
              </a:solidFill>
            </a:endParaRPr>
          </a:p>
          <a:p>
            <a:pPr>
              <a:lnSpc>
                <a:spcPct val="150000"/>
              </a:lnSpc>
              <a:spcBef>
                <a:spcPts val="0"/>
              </a:spcBef>
            </a:pPr>
            <a:endParaRPr lang="pt-PT" sz="2000" dirty="0"/>
          </a:p>
        </p:txBody>
      </p:sp>
      <p:sp>
        <p:nvSpPr>
          <p:cNvPr id="7" name="Google Shape;167;p5"/>
          <p:cNvSpPr/>
          <p:nvPr/>
        </p:nvSpPr>
        <p:spPr>
          <a:xfrm>
            <a:off x="6084168" y="6420730"/>
            <a:ext cx="2903936" cy="276999"/>
          </a:xfrm>
          <a:prstGeom prst="rect">
            <a:avLst/>
          </a:prstGeom>
          <a:noFill/>
          <a:ln>
            <a:noFill/>
          </a:ln>
        </p:spPr>
        <p:txBody>
          <a:bodyPr spcFirstLastPara="1" wrap="square" lIns="91425" tIns="45700" rIns="91425" bIns="45700" anchor="t" anchorCtr="0">
            <a:spAutoFit/>
          </a:bodyPr>
          <a:lstStyle/>
          <a:p>
            <a:pPr lvl="0" algn="r"/>
            <a:r>
              <a:rPr lang="it-IT" sz="1200" dirty="0">
                <a:ea typeface="Calibri"/>
                <a:cs typeface="Calibri"/>
                <a:sym typeface="Calibri"/>
              </a:rPr>
              <a:t>Tessarolo et al. </a:t>
            </a:r>
            <a:r>
              <a:rPr lang="it-IT" sz="1200" dirty="0" smtClean="0">
                <a:ea typeface="Calibri"/>
                <a:cs typeface="Calibri"/>
                <a:sym typeface="Calibri"/>
              </a:rPr>
              <a:t>(2017) Ecol </a:t>
            </a:r>
            <a:r>
              <a:rPr lang="it-IT" sz="1200" dirty="0">
                <a:ea typeface="Calibri"/>
                <a:cs typeface="Calibri"/>
                <a:sym typeface="Calibri"/>
              </a:rPr>
              <a:t>Evol </a:t>
            </a:r>
            <a:endParaRPr sz="1200" dirty="0">
              <a:latin typeface="Calibri"/>
              <a:ea typeface="Calibri"/>
              <a:cs typeface="Calibri"/>
              <a:sym typeface="Calibri"/>
            </a:endParaRPr>
          </a:p>
        </p:txBody>
      </p:sp>
      <p:grpSp>
        <p:nvGrpSpPr>
          <p:cNvPr id="11" name="Grupo 10"/>
          <p:cNvGrpSpPr/>
          <p:nvPr/>
        </p:nvGrpSpPr>
        <p:grpSpPr>
          <a:xfrm>
            <a:off x="6292179" y="1844824"/>
            <a:ext cx="2528293" cy="4130006"/>
            <a:chOff x="6587093" y="2708920"/>
            <a:chExt cx="2160000" cy="3528392"/>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7093" y="4906403"/>
              <a:ext cx="2160000" cy="1330909"/>
            </a:xfrm>
            <a:prstGeom prst="rect">
              <a:avLst/>
            </a:prstGeom>
          </p:spPr>
        </p:pic>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93" y="3870184"/>
              <a:ext cx="2160000" cy="1215000"/>
            </a:xfrm>
            <a:prstGeom prst="rect">
              <a:avLst/>
            </a:prstGeom>
          </p:spPr>
        </p:pic>
        <p:pic>
          <p:nvPicPr>
            <p:cNvPr id="102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331" t="34965" r="28290" b="20139"/>
            <a:stretch/>
          </p:blipFill>
          <p:spPr bwMode="auto">
            <a:xfrm>
              <a:off x="6587093" y="2708920"/>
              <a:ext cx="2160000" cy="1228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9113125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2800" dirty="0">
                <a:solidFill>
                  <a:schemeClr val="accent1"/>
                </a:solidFill>
              </a:rPr>
              <a:t>Temporal </a:t>
            </a:r>
            <a:r>
              <a:rPr lang="pt-BR" sz="2800" dirty="0" err="1">
                <a:solidFill>
                  <a:schemeClr val="accent1"/>
                </a:solidFill>
              </a:rPr>
              <a:t>Decay</a:t>
            </a:r>
            <a:endParaRPr lang="pt-BR" sz="2800" dirty="0"/>
          </a:p>
        </p:txBody>
      </p:sp>
      <p:sp>
        <p:nvSpPr>
          <p:cNvPr id="3" name="Espaço Reservado para Número de Slide 2"/>
          <p:cNvSpPr>
            <a:spLocks noGrp="1"/>
          </p:cNvSpPr>
          <p:nvPr>
            <p:ph type="sldNum" sz="quarter" idx="12"/>
          </p:nvPr>
        </p:nvSpPr>
        <p:spPr/>
        <p:txBody>
          <a:bodyPr/>
          <a:lstStyle/>
          <a:p>
            <a:fld id="{62F5F272-98AA-4A60-BDDA-118F47179B4B}" type="slidenum">
              <a:rPr lang="pt-BR" smtClean="0"/>
              <a:t>18</a:t>
            </a:fld>
            <a:endParaRPr lang="pt-B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0072" y="2260908"/>
            <a:ext cx="3600000" cy="3110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aixaDeTexto 3"/>
          <p:cNvSpPr txBox="1"/>
          <p:nvPr/>
        </p:nvSpPr>
        <p:spPr>
          <a:xfrm>
            <a:off x="395536" y="1484784"/>
            <a:ext cx="4824536" cy="4662815"/>
          </a:xfrm>
          <a:prstGeom prst="rect">
            <a:avLst/>
          </a:prstGeom>
          <a:noFill/>
        </p:spPr>
        <p:txBody>
          <a:bodyPr wrap="square" rtlCol="0">
            <a:spAutoFit/>
          </a:bodyPr>
          <a:lstStyle/>
          <a:p>
            <a:pPr>
              <a:lnSpc>
                <a:spcPct val="150000"/>
              </a:lnSpc>
            </a:pPr>
            <a:r>
              <a:rPr lang="pt-BR" dirty="0" err="1" smtClean="0"/>
              <a:t>Stropp</a:t>
            </a:r>
            <a:r>
              <a:rPr lang="pt-BR" dirty="0" smtClean="0"/>
              <a:t> et al. (2016)  - </a:t>
            </a:r>
            <a:r>
              <a:rPr lang="pt-BR" dirty="0" err="1" smtClean="0"/>
              <a:t>Glob</a:t>
            </a:r>
            <a:r>
              <a:rPr lang="pt-BR" dirty="0" smtClean="0"/>
              <a:t> </a:t>
            </a:r>
            <a:r>
              <a:rPr lang="pt-BR" dirty="0" err="1" smtClean="0"/>
              <a:t>Ecol</a:t>
            </a:r>
            <a:r>
              <a:rPr lang="pt-BR" dirty="0" smtClean="0"/>
              <a:t> </a:t>
            </a:r>
            <a:r>
              <a:rPr lang="pt-BR" dirty="0" err="1" smtClean="0"/>
              <a:t>Bio</a:t>
            </a:r>
            <a:r>
              <a:rPr lang="pt-BR" dirty="0" err="1"/>
              <a:t>g</a:t>
            </a:r>
            <a:endParaRPr lang="pt-BR" dirty="0" smtClean="0"/>
          </a:p>
          <a:p>
            <a:pPr>
              <a:lnSpc>
                <a:spcPct val="150000"/>
              </a:lnSpc>
            </a:pPr>
            <a:r>
              <a:rPr lang="pt-BR" dirty="0" err="1" smtClean="0"/>
              <a:t>Completeness</a:t>
            </a:r>
            <a:r>
              <a:rPr lang="pt-BR" dirty="0" smtClean="0"/>
              <a:t> </a:t>
            </a:r>
            <a:r>
              <a:rPr lang="pt-BR" dirty="0" err="1" smtClean="0"/>
              <a:t>of</a:t>
            </a:r>
            <a:r>
              <a:rPr lang="pt-BR" dirty="0" smtClean="0"/>
              <a:t> </a:t>
            </a:r>
            <a:r>
              <a:rPr lang="pt-BR" dirty="0" err="1" smtClean="0"/>
              <a:t>African</a:t>
            </a:r>
            <a:r>
              <a:rPr lang="pt-BR" dirty="0" smtClean="0"/>
              <a:t> </a:t>
            </a:r>
            <a:r>
              <a:rPr lang="pt-BR" dirty="0" err="1" smtClean="0"/>
              <a:t>Plants</a:t>
            </a:r>
            <a:endParaRPr lang="pt-BR" dirty="0" smtClean="0"/>
          </a:p>
          <a:p>
            <a:pPr>
              <a:lnSpc>
                <a:spcPct val="150000"/>
              </a:lnSpc>
            </a:pPr>
            <a:endParaRPr lang="pt-BR" dirty="0"/>
          </a:p>
          <a:p>
            <a:pPr marL="182563" indent="-182563">
              <a:lnSpc>
                <a:spcPct val="150000"/>
              </a:lnSpc>
              <a:buFont typeface="Wingdings" panose="05000000000000000000" pitchFamily="2" charset="2"/>
              <a:buChar char="§"/>
            </a:pPr>
            <a:r>
              <a:rPr lang="en-US" dirty="0" smtClean="0"/>
              <a:t>31% </a:t>
            </a:r>
            <a:r>
              <a:rPr lang="en-US" dirty="0"/>
              <a:t>of </a:t>
            </a:r>
            <a:r>
              <a:rPr lang="en-US" dirty="0" smtClean="0"/>
              <a:t>cell (25 km x 25km) </a:t>
            </a:r>
            <a:r>
              <a:rPr lang="en-US" dirty="0"/>
              <a:t>contained at </a:t>
            </a:r>
            <a:endParaRPr lang="en-US" dirty="0" smtClean="0"/>
          </a:p>
          <a:p>
            <a:pPr>
              <a:lnSpc>
                <a:spcPct val="150000"/>
              </a:lnSpc>
            </a:pPr>
            <a:r>
              <a:rPr lang="en-US" dirty="0" smtClean="0"/>
              <a:t>least </a:t>
            </a:r>
            <a:r>
              <a:rPr lang="en-US" dirty="0"/>
              <a:t>one </a:t>
            </a:r>
            <a:r>
              <a:rPr lang="en-US" dirty="0" smtClean="0"/>
              <a:t>specimen</a:t>
            </a:r>
          </a:p>
          <a:p>
            <a:pPr marL="182563" indent="-182563">
              <a:lnSpc>
                <a:spcPct val="150000"/>
              </a:lnSpc>
              <a:buFont typeface="Wingdings" panose="05000000000000000000" pitchFamily="2" charset="2"/>
              <a:buChar char="§"/>
            </a:pPr>
            <a:r>
              <a:rPr lang="en-US" dirty="0" smtClean="0"/>
              <a:t>2.4</a:t>
            </a:r>
            <a:r>
              <a:rPr lang="en-US" dirty="0"/>
              <a:t>% </a:t>
            </a:r>
            <a:r>
              <a:rPr lang="en-US" dirty="0" smtClean="0"/>
              <a:t>contained </a:t>
            </a:r>
            <a:r>
              <a:rPr lang="en-US" dirty="0"/>
              <a:t>a sufficient number </a:t>
            </a:r>
            <a:r>
              <a:rPr lang="en-US" dirty="0" smtClean="0"/>
              <a:t>of records</a:t>
            </a:r>
          </a:p>
          <a:p>
            <a:pPr>
              <a:lnSpc>
                <a:spcPct val="150000"/>
              </a:lnSpc>
            </a:pPr>
            <a:r>
              <a:rPr lang="en-US" dirty="0" smtClean="0"/>
              <a:t>(≥50) to estimate </a:t>
            </a:r>
            <a:r>
              <a:rPr lang="en-US" dirty="0"/>
              <a:t>inventory completeness. </a:t>
            </a:r>
            <a:endParaRPr lang="en-US" dirty="0" smtClean="0"/>
          </a:p>
          <a:p>
            <a:pPr marL="182563" indent="-182563">
              <a:lnSpc>
                <a:spcPct val="150000"/>
              </a:lnSpc>
              <a:buFont typeface="Wingdings" panose="05000000000000000000" pitchFamily="2" charset="2"/>
              <a:buChar char="§"/>
            </a:pPr>
            <a:r>
              <a:rPr lang="en-US" dirty="0" smtClean="0"/>
              <a:t>Temporal </a:t>
            </a:r>
            <a:r>
              <a:rPr lang="en-US" dirty="0"/>
              <a:t>bias towards old specimens in </a:t>
            </a:r>
            <a:endParaRPr lang="en-US" dirty="0" smtClean="0"/>
          </a:p>
          <a:p>
            <a:pPr>
              <a:lnSpc>
                <a:spcPct val="150000"/>
              </a:lnSpc>
            </a:pPr>
            <a:r>
              <a:rPr lang="en-US" dirty="0" smtClean="0"/>
              <a:t>South Africa (that </a:t>
            </a:r>
            <a:r>
              <a:rPr lang="en-US" dirty="0"/>
              <a:t>holds </a:t>
            </a:r>
            <a:r>
              <a:rPr lang="en-US" dirty="0" smtClean="0"/>
              <a:t>50% </a:t>
            </a:r>
            <a:r>
              <a:rPr lang="en-US" dirty="0"/>
              <a:t>of the available </a:t>
            </a:r>
            <a:endParaRPr lang="en-US" dirty="0" smtClean="0"/>
          </a:p>
          <a:p>
            <a:pPr>
              <a:lnSpc>
                <a:spcPct val="150000"/>
              </a:lnSpc>
            </a:pPr>
            <a:r>
              <a:rPr lang="en-US" dirty="0" smtClean="0"/>
              <a:t>data </a:t>
            </a:r>
            <a:r>
              <a:rPr lang="en-US" dirty="0"/>
              <a:t>for the </a:t>
            </a:r>
            <a:r>
              <a:rPr lang="en-US" dirty="0" smtClean="0"/>
              <a:t>continent). </a:t>
            </a:r>
            <a:r>
              <a:rPr lang="en-US" dirty="0"/>
              <a:t/>
            </a:r>
            <a:br>
              <a:rPr lang="en-US" dirty="0"/>
            </a:br>
            <a:endParaRPr lang="pt-BR" dirty="0"/>
          </a:p>
        </p:txBody>
      </p:sp>
    </p:spTree>
    <p:extLst>
      <p:ext uri="{BB962C8B-B14F-4D97-AF65-F5344CB8AC3E}">
        <p14:creationId xmlns:p14="http://schemas.microsoft.com/office/powerpoint/2010/main" val="23979595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2800" dirty="0">
                <a:solidFill>
                  <a:schemeClr val="accent1"/>
                </a:solidFill>
              </a:rPr>
              <a:t>Temporal </a:t>
            </a:r>
            <a:r>
              <a:rPr lang="pt-BR" sz="2800" dirty="0" err="1">
                <a:solidFill>
                  <a:schemeClr val="accent1"/>
                </a:solidFill>
              </a:rPr>
              <a:t>Decay</a:t>
            </a:r>
            <a:endParaRPr lang="pt-BR" sz="2800" dirty="0"/>
          </a:p>
        </p:txBody>
      </p:sp>
      <p:sp>
        <p:nvSpPr>
          <p:cNvPr id="3" name="Espaço Reservado para Número de Slide 2"/>
          <p:cNvSpPr>
            <a:spLocks noGrp="1"/>
          </p:cNvSpPr>
          <p:nvPr>
            <p:ph type="sldNum" sz="quarter" idx="12"/>
          </p:nvPr>
        </p:nvSpPr>
        <p:spPr/>
        <p:txBody>
          <a:bodyPr/>
          <a:lstStyle/>
          <a:p>
            <a:fld id="{62F5F272-98AA-4A60-BDDA-118F47179B4B}" type="slidenum">
              <a:rPr lang="pt-BR" smtClean="0"/>
              <a:t>19</a:t>
            </a:fld>
            <a:endParaRPr lang="pt-BR"/>
          </a:p>
        </p:txBody>
      </p:sp>
      <p:pic>
        <p:nvPicPr>
          <p:cNvPr id="3074" name="Picture 2" descr="C:\Users\thain\Desktop\Artigos\2023 GBIF Namibia\Submissao\Fig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00" y="2125042"/>
            <a:ext cx="8280000" cy="4184278"/>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362702" y="1547500"/>
            <a:ext cx="3921266" cy="369332"/>
          </a:xfrm>
          <a:prstGeom prst="rect">
            <a:avLst/>
          </a:prstGeom>
          <a:noFill/>
        </p:spPr>
        <p:txBody>
          <a:bodyPr wrap="none" rtlCol="0">
            <a:spAutoFit/>
          </a:bodyPr>
          <a:lstStyle/>
          <a:p>
            <a:r>
              <a:rPr lang="pt-BR" dirty="0" smtClean="0"/>
              <a:t>Lessa &amp; Alves-Martins (2023) in </a:t>
            </a:r>
            <a:r>
              <a:rPr lang="pt-BR" dirty="0" err="1" smtClean="0"/>
              <a:t>revision</a:t>
            </a:r>
            <a:endParaRPr lang="pt-BR" dirty="0"/>
          </a:p>
        </p:txBody>
      </p:sp>
    </p:spTree>
    <p:extLst>
      <p:ext uri="{BB962C8B-B14F-4D97-AF65-F5344CB8AC3E}">
        <p14:creationId xmlns:p14="http://schemas.microsoft.com/office/powerpoint/2010/main" val="27659293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ço Reservado para Conteúdo 7"/>
          <p:cNvPicPr>
            <a:picLocks noGrp="1" noChangeAspect="1"/>
          </p:cNvPicPr>
          <p:nvPr>
            <p:ph sz="quarter" idx="2"/>
          </p:nvPr>
        </p:nvPicPr>
        <p:blipFill rotWithShape="1">
          <a:blip r:embed="rId3" cstate="print">
            <a:extLst>
              <a:ext uri="{28A0092B-C50C-407E-A947-70E740481C1C}">
                <a14:useLocalDpi xmlns:a14="http://schemas.microsoft.com/office/drawing/2010/main" val="0"/>
              </a:ext>
            </a:extLst>
          </a:blip>
          <a:srcRect l="7550" t="3846" r="9968"/>
          <a:stretch/>
        </p:blipFill>
        <p:spPr>
          <a:xfrm>
            <a:off x="908612" y="2348880"/>
            <a:ext cx="2511259" cy="1951668"/>
          </a:xfrm>
        </p:spPr>
      </p:pic>
      <p:sp>
        <p:nvSpPr>
          <p:cNvPr id="6" name="Espaço Reservado para Número de Slide 5"/>
          <p:cNvSpPr>
            <a:spLocks noGrp="1"/>
          </p:cNvSpPr>
          <p:nvPr>
            <p:ph type="sldNum" sz="quarter" idx="12"/>
          </p:nvPr>
        </p:nvSpPr>
        <p:spPr/>
        <p:txBody>
          <a:bodyPr/>
          <a:lstStyle/>
          <a:p>
            <a:fld id="{62F5F272-98AA-4A60-BDDA-118F47179B4B}" type="slidenum">
              <a:rPr lang="pt-BR" smtClean="0"/>
              <a:t>2</a:t>
            </a:fld>
            <a:endParaRPr lang="pt-BR" dirty="0"/>
          </a:p>
        </p:txBody>
      </p:sp>
      <p:sp>
        <p:nvSpPr>
          <p:cNvPr id="7" name="Título 6"/>
          <p:cNvSpPr>
            <a:spLocks noGrp="1"/>
          </p:cNvSpPr>
          <p:nvPr>
            <p:ph type="title"/>
          </p:nvPr>
        </p:nvSpPr>
        <p:spPr/>
        <p:txBody>
          <a:bodyPr>
            <a:normAutofit/>
          </a:bodyPr>
          <a:lstStyle/>
          <a:p>
            <a:r>
              <a:rPr lang="pt-BR" sz="2400" dirty="0" smtClean="0">
                <a:solidFill>
                  <a:schemeClr val="accent1"/>
                </a:solidFill>
              </a:rPr>
              <a:t>Biodiversity Data</a:t>
            </a:r>
            <a:endParaRPr lang="pt-BR" sz="2400" dirty="0">
              <a:solidFill>
                <a:schemeClr val="accent1"/>
              </a:solidFill>
            </a:endParaRPr>
          </a:p>
        </p:txBody>
      </p:sp>
      <p:pic>
        <p:nvPicPr>
          <p:cNvPr id="12" name="Google Shape;144;p4"/>
          <p:cNvPicPr preferRelativeResize="0"/>
          <p:nvPr/>
        </p:nvPicPr>
        <p:blipFill rotWithShape="1">
          <a:blip r:embed="rId4">
            <a:alphaModFix/>
          </a:blip>
          <a:srcRect/>
          <a:stretch/>
        </p:blipFill>
        <p:spPr>
          <a:xfrm>
            <a:off x="4928262" y="4056044"/>
            <a:ext cx="1694116" cy="720000"/>
          </a:xfrm>
          <a:prstGeom prst="rect">
            <a:avLst/>
          </a:prstGeom>
          <a:noFill/>
          <a:ln>
            <a:noFill/>
          </a:ln>
        </p:spPr>
      </p:pic>
      <p:pic>
        <p:nvPicPr>
          <p:cNvPr id="14" name="Google Shape;146;p4"/>
          <p:cNvPicPr preferRelativeResize="0"/>
          <p:nvPr/>
        </p:nvPicPr>
        <p:blipFill rotWithShape="1">
          <a:blip r:embed="rId5">
            <a:alphaModFix/>
          </a:blip>
          <a:srcRect/>
          <a:stretch/>
        </p:blipFill>
        <p:spPr>
          <a:xfrm>
            <a:off x="4897477" y="2816984"/>
            <a:ext cx="1440000" cy="936000"/>
          </a:xfrm>
          <a:prstGeom prst="rect">
            <a:avLst/>
          </a:prstGeom>
          <a:noFill/>
          <a:ln>
            <a:noFill/>
          </a:ln>
        </p:spPr>
      </p:pic>
      <p:pic>
        <p:nvPicPr>
          <p:cNvPr id="15" name="Google Shape;147;p4"/>
          <p:cNvPicPr preferRelativeResize="0"/>
          <p:nvPr/>
        </p:nvPicPr>
        <p:blipFill rotWithShape="1">
          <a:blip r:embed="rId6">
            <a:alphaModFix/>
          </a:blip>
          <a:srcRect/>
          <a:stretch/>
        </p:blipFill>
        <p:spPr>
          <a:xfrm>
            <a:off x="6804448" y="4437112"/>
            <a:ext cx="1800000" cy="720000"/>
          </a:xfrm>
          <a:prstGeom prst="rect">
            <a:avLst/>
          </a:prstGeom>
          <a:noFill/>
          <a:ln>
            <a:noFill/>
          </a:ln>
        </p:spPr>
      </p:pic>
      <p:pic>
        <p:nvPicPr>
          <p:cNvPr id="16" name="Google Shape;150;p4"/>
          <p:cNvPicPr preferRelativeResize="0"/>
          <p:nvPr/>
        </p:nvPicPr>
        <p:blipFill rotWithShape="1">
          <a:blip r:embed="rId7">
            <a:alphaModFix/>
          </a:blip>
          <a:srcRect r="6843"/>
          <a:stretch/>
        </p:blipFill>
        <p:spPr>
          <a:xfrm>
            <a:off x="899591" y="4357652"/>
            <a:ext cx="2530821" cy="1951668"/>
          </a:xfrm>
          <a:prstGeom prst="rect">
            <a:avLst/>
          </a:prstGeom>
          <a:noFill/>
          <a:ln>
            <a:noFill/>
          </a:ln>
        </p:spPr>
      </p:pic>
      <p:pic>
        <p:nvPicPr>
          <p:cNvPr id="17" name="Imagem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84448" y="3284984"/>
            <a:ext cx="1440000" cy="598800"/>
          </a:xfrm>
          <a:prstGeom prst="rect">
            <a:avLst/>
          </a:prstGeom>
        </p:spPr>
      </p:pic>
      <p:pic>
        <p:nvPicPr>
          <p:cNvPr id="19" name="Imagem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40448" y="5274183"/>
            <a:ext cx="1764000" cy="407944"/>
          </a:xfrm>
          <a:prstGeom prst="rect">
            <a:avLst/>
          </a:prstGeom>
        </p:spPr>
      </p:pic>
      <p:sp>
        <p:nvSpPr>
          <p:cNvPr id="3" name="CaixaDeTexto 2"/>
          <p:cNvSpPr txBox="1"/>
          <p:nvPr/>
        </p:nvSpPr>
        <p:spPr>
          <a:xfrm>
            <a:off x="1289082" y="1700808"/>
            <a:ext cx="6565836" cy="461665"/>
          </a:xfrm>
          <a:prstGeom prst="rect">
            <a:avLst/>
          </a:prstGeom>
          <a:noFill/>
        </p:spPr>
        <p:txBody>
          <a:bodyPr wrap="none" rtlCol="0">
            <a:spAutoFit/>
          </a:bodyPr>
          <a:lstStyle/>
          <a:p>
            <a:r>
              <a:rPr lang="pt-BR" sz="2400" dirty="0" smtClean="0">
                <a:solidFill>
                  <a:schemeClr val="bg1"/>
                </a:solidFill>
              </a:rPr>
              <a:t>Field </a:t>
            </a:r>
            <a:r>
              <a:rPr lang="pt-BR" sz="2400" dirty="0" err="1" smtClean="0">
                <a:solidFill>
                  <a:schemeClr val="bg1"/>
                </a:solidFill>
              </a:rPr>
              <a:t>Work</a:t>
            </a:r>
            <a:r>
              <a:rPr lang="pt-BR" sz="2400" dirty="0" smtClean="0">
                <a:solidFill>
                  <a:schemeClr val="bg1"/>
                </a:solidFill>
              </a:rPr>
              <a:t> &gt; </a:t>
            </a:r>
            <a:r>
              <a:rPr lang="pt-BR" sz="2400" dirty="0" err="1" smtClean="0">
                <a:solidFill>
                  <a:schemeClr val="bg1"/>
                </a:solidFill>
              </a:rPr>
              <a:t>Museum</a:t>
            </a:r>
            <a:r>
              <a:rPr lang="pt-BR" sz="2400" dirty="0" smtClean="0">
                <a:solidFill>
                  <a:schemeClr val="bg1"/>
                </a:solidFill>
              </a:rPr>
              <a:t>/</a:t>
            </a:r>
            <a:r>
              <a:rPr lang="pt-BR" sz="2400" dirty="0" err="1" smtClean="0">
                <a:solidFill>
                  <a:schemeClr val="bg1"/>
                </a:solidFill>
              </a:rPr>
              <a:t>Herbaria</a:t>
            </a:r>
            <a:r>
              <a:rPr lang="pt-BR" sz="2400" dirty="0" smtClean="0">
                <a:solidFill>
                  <a:schemeClr val="bg1"/>
                </a:solidFill>
              </a:rPr>
              <a:t> &gt; Online </a:t>
            </a:r>
            <a:r>
              <a:rPr lang="pt-BR" sz="2400" dirty="0" err="1" smtClean="0">
                <a:solidFill>
                  <a:schemeClr val="bg1"/>
                </a:solidFill>
              </a:rPr>
              <a:t>databases</a:t>
            </a:r>
            <a:endParaRPr lang="pt-BR" sz="2400" dirty="0">
              <a:solidFill>
                <a:schemeClr val="bg1"/>
              </a:solidFill>
            </a:endParaRPr>
          </a:p>
        </p:txBody>
      </p:sp>
    </p:spTree>
    <p:extLst>
      <p:ext uri="{BB962C8B-B14F-4D97-AF65-F5344CB8AC3E}">
        <p14:creationId xmlns:p14="http://schemas.microsoft.com/office/powerpoint/2010/main" val="5863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2800" dirty="0">
                <a:solidFill>
                  <a:schemeClr val="accent1"/>
                </a:solidFill>
              </a:rPr>
              <a:t>Temporal </a:t>
            </a:r>
            <a:r>
              <a:rPr lang="pt-BR" sz="2800" dirty="0" err="1">
                <a:solidFill>
                  <a:schemeClr val="accent1"/>
                </a:solidFill>
              </a:rPr>
              <a:t>Decay</a:t>
            </a:r>
            <a:endParaRPr lang="pt-BR" sz="2800" dirty="0"/>
          </a:p>
        </p:txBody>
      </p:sp>
      <p:sp>
        <p:nvSpPr>
          <p:cNvPr id="3" name="Espaço Reservado para Número de Slide 2"/>
          <p:cNvSpPr>
            <a:spLocks noGrp="1"/>
          </p:cNvSpPr>
          <p:nvPr>
            <p:ph type="sldNum" sz="quarter" idx="12"/>
          </p:nvPr>
        </p:nvSpPr>
        <p:spPr/>
        <p:txBody>
          <a:bodyPr/>
          <a:lstStyle/>
          <a:p>
            <a:fld id="{62F5F272-98AA-4A60-BDDA-118F47179B4B}" type="slidenum">
              <a:rPr lang="pt-BR" smtClean="0"/>
              <a:t>20</a:t>
            </a:fld>
            <a:endParaRPr lang="pt-BR"/>
          </a:p>
        </p:txBody>
      </p:sp>
      <p:grpSp>
        <p:nvGrpSpPr>
          <p:cNvPr id="4" name="Grupo 3"/>
          <p:cNvGrpSpPr/>
          <p:nvPr/>
        </p:nvGrpSpPr>
        <p:grpSpPr>
          <a:xfrm>
            <a:off x="643485" y="2564904"/>
            <a:ext cx="7857031" cy="3629056"/>
            <a:chOff x="675409" y="2564904"/>
            <a:chExt cx="7857031" cy="3629056"/>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09" y="2564904"/>
              <a:ext cx="4437551" cy="36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2507"/>
            <a:stretch/>
          </p:blipFill>
          <p:spPr bwMode="auto">
            <a:xfrm>
              <a:off x="5112960" y="3828669"/>
              <a:ext cx="3419480" cy="2365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Google Shape;167;p5"/>
          <p:cNvSpPr/>
          <p:nvPr/>
        </p:nvSpPr>
        <p:spPr>
          <a:xfrm>
            <a:off x="6084168" y="6420730"/>
            <a:ext cx="2903936" cy="276999"/>
          </a:xfrm>
          <a:prstGeom prst="rect">
            <a:avLst/>
          </a:prstGeom>
          <a:noFill/>
          <a:ln>
            <a:noFill/>
          </a:ln>
        </p:spPr>
        <p:txBody>
          <a:bodyPr spcFirstLastPara="1" wrap="square" lIns="91425" tIns="45700" rIns="91425" bIns="45700" anchor="t" anchorCtr="0">
            <a:spAutoFit/>
          </a:bodyPr>
          <a:lstStyle/>
          <a:p>
            <a:pPr lvl="0" algn="r"/>
            <a:r>
              <a:rPr lang="it-IT" sz="1200" dirty="0" smtClean="0">
                <a:ea typeface="Calibri"/>
                <a:cs typeface="Calibri"/>
                <a:sym typeface="Calibri"/>
              </a:rPr>
              <a:t>Stropp et </a:t>
            </a:r>
            <a:r>
              <a:rPr lang="it-IT" sz="1200" dirty="0">
                <a:ea typeface="Calibri"/>
                <a:cs typeface="Calibri"/>
                <a:sym typeface="Calibri"/>
              </a:rPr>
              <a:t>al. </a:t>
            </a:r>
            <a:r>
              <a:rPr lang="it-IT" sz="1200" dirty="0" smtClean="0">
                <a:ea typeface="Calibri"/>
                <a:cs typeface="Calibri"/>
                <a:sym typeface="Calibri"/>
              </a:rPr>
              <a:t>(2020) Ecography</a:t>
            </a:r>
            <a:endParaRPr sz="1200" dirty="0">
              <a:latin typeface="Calibri"/>
              <a:ea typeface="Calibri"/>
              <a:cs typeface="Calibri"/>
              <a:sym typeface="Calibri"/>
            </a:endParaRPr>
          </a:p>
        </p:txBody>
      </p:sp>
      <p:sp>
        <p:nvSpPr>
          <p:cNvPr id="8" name="CaixaDeTexto 7"/>
          <p:cNvSpPr txBox="1"/>
          <p:nvPr/>
        </p:nvSpPr>
        <p:spPr>
          <a:xfrm>
            <a:off x="395535" y="1484784"/>
            <a:ext cx="5976665" cy="923330"/>
          </a:xfrm>
          <a:prstGeom prst="rect">
            <a:avLst/>
          </a:prstGeom>
          <a:noFill/>
        </p:spPr>
        <p:txBody>
          <a:bodyPr wrap="square" rtlCol="0">
            <a:spAutoFit/>
          </a:bodyPr>
          <a:lstStyle/>
          <a:p>
            <a:pPr>
              <a:lnSpc>
                <a:spcPct val="150000"/>
              </a:lnSpc>
            </a:pPr>
            <a:r>
              <a:rPr lang="pt-BR" dirty="0" err="1" smtClean="0"/>
              <a:t>Stropp</a:t>
            </a:r>
            <a:r>
              <a:rPr lang="pt-BR" dirty="0" smtClean="0"/>
              <a:t> et al. (2020) </a:t>
            </a:r>
            <a:r>
              <a:rPr lang="pt-BR" dirty="0"/>
              <a:t> </a:t>
            </a:r>
            <a:r>
              <a:rPr lang="pt-BR" dirty="0" smtClean="0"/>
              <a:t>- </a:t>
            </a:r>
            <a:r>
              <a:rPr lang="pt-BR" dirty="0" err="1" smtClean="0"/>
              <a:t>Ecography</a:t>
            </a:r>
            <a:endParaRPr lang="pt-BR" dirty="0" smtClean="0"/>
          </a:p>
          <a:p>
            <a:pPr>
              <a:lnSpc>
                <a:spcPct val="150000"/>
              </a:lnSpc>
            </a:pPr>
            <a:r>
              <a:rPr lang="pt-BR" dirty="0" err="1" smtClean="0"/>
              <a:t>Completeness</a:t>
            </a:r>
            <a:r>
              <a:rPr lang="pt-BR" dirty="0" smtClean="0"/>
              <a:t> </a:t>
            </a:r>
            <a:r>
              <a:rPr lang="pt-BR" dirty="0" err="1" smtClean="0"/>
              <a:t>of</a:t>
            </a:r>
            <a:r>
              <a:rPr lang="pt-BR" dirty="0" smtClean="0"/>
              <a:t> </a:t>
            </a:r>
            <a:r>
              <a:rPr lang="pt-BR" dirty="0" err="1" smtClean="0"/>
              <a:t>Amazon</a:t>
            </a:r>
            <a:r>
              <a:rPr lang="pt-BR" dirty="0" smtClean="0"/>
              <a:t> Plantas </a:t>
            </a:r>
            <a:r>
              <a:rPr lang="pt-BR" dirty="0" err="1" smtClean="0"/>
              <a:t>and</a:t>
            </a:r>
            <a:r>
              <a:rPr lang="pt-BR" dirty="0" smtClean="0"/>
              <a:t> </a:t>
            </a:r>
            <a:r>
              <a:rPr lang="pt-BR" dirty="0" err="1" smtClean="0"/>
              <a:t>Deforestation</a:t>
            </a:r>
            <a:endParaRPr lang="pt-BR" dirty="0"/>
          </a:p>
        </p:txBody>
      </p:sp>
    </p:spTree>
    <p:extLst>
      <p:ext uri="{BB962C8B-B14F-4D97-AF65-F5344CB8AC3E}">
        <p14:creationId xmlns:p14="http://schemas.microsoft.com/office/powerpoint/2010/main" val="28759218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sz="quarter" idx="12"/>
          </p:nvPr>
        </p:nvSpPr>
        <p:spPr/>
        <p:txBody>
          <a:bodyPr/>
          <a:lstStyle/>
          <a:p>
            <a:fld id="{62F5F272-98AA-4A60-BDDA-118F47179B4B}" type="slidenum">
              <a:rPr lang="pt-BR" smtClean="0"/>
              <a:t>21</a:t>
            </a:fld>
            <a:endParaRPr lang="pt-BR"/>
          </a:p>
        </p:txBody>
      </p:sp>
      <p:sp>
        <p:nvSpPr>
          <p:cNvPr id="4" name="Título 3"/>
          <p:cNvSpPr>
            <a:spLocks noGrp="1"/>
          </p:cNvSpPr>
          <p:nvPr>
            <p:ph type="title"/>
          </p:nvPr>
        </p:nvSpPr>
        <p:spPr>
          <a:xfrm>
            <a:off x="722313" y="536848"/>
            <a:ext cx="7772400" cy="1524000"/>
          </a:xfrm>
        </p:spPr>
        <p:txBody>
          <a:bodyPr anchor="ctr">
            <a:normAutofit fontScale="90000"/>
          </a:bodyPr>
          <a:lstStyle/>
          <a:p>
            <a:r>
              <a:rPr lang="en-US" sz="2700" i="1" dirty="0" smtClean="0"/>
              <a:t/>
            </a:r>
            <a:br>
              <a:rPr lang="en-US" sz="2700" i="1" dirty="0" smtClean="0"/>
            </a:br>
            <a:r>
              <a:rPr lang="en-US" sz="2700" i="1" dirty="0"/>
              <a:t/>
            </a:r>
            <a:br>
              <a:rPr lang="en-US" sz="2700" i="1" dirty="0"/>
            </a:br>
            <a:r>
              <a:rPr lang="en-US" sz="2700" i="1" dirty="0" smtClean="0"/>
              <a:t/>
            </a:r>
            <a:br>
              <a:rPr lang="en-US" sz="2700" i="1" dirty="0" smtClean="0"/>
            </a:br>
            <a:r>
              <a:rPr lang="en-US" sz="2700" i="1" dirty="0"/>
              <a:t/>
            </a:r>
            <a:br>
              <a:rPr lang="en-US" sz="2700" i="1" dirty="0"/>
            </a:br>
            <a:r>
              <a:rPr lang="en-US" sz="2700" i="1" dirty="0" smtClean="0"/>
              <a:t/>
            </a:r>
            <a:br>
              <a:rPr lang="en-US" sz="2700" i="1" dirty="0" smtClean="0"/>
            </a:br>
            <a:r>
              <a:rPr lang="en-US" sz="2700" i="1" dirty="0"/>
              <a:t/>
            </a:r>
            <a:br>
              <a:rPr lang="en-US" sz="2700" i="1" dirty="0"/>
            </a:br>
            <a:r>
              <a:rPr lang="en-US" sz="2700" i="1" dirty="0" smtClean="0"/>
              <a:t/>
            </a:r>
            <a:br>
              <a:rPr lang="en-US" sz="2700" i="1" dirty="0" smtClean="0"/>
            </a:br>
            <a:r>
              <a:rPr lang="en-US" sz="3100" i="1" dirty="0" smtClean="0"/>
              <a:t>Using </a:t>
            </a:r>
            <a:r>
              <a:rPr lang="en-US" sz="3100" i="1" dirty="0"/>
              <a:t>only one metric may </a:t>
            </a:r>
            <a:r>
              <a:rPr lang="en-US" sz="3100" i="1" dirty="0" smtClean="0"/>
              <a:t>be insufficient </a:t>
            </a:r>
            <a:r>
              <a:rPr lang="en-US" sz="3100" i="1" dirty="0"/>
              <a:t>to communicate the many shortcomings inherent to species-occurrence data (</a:t>
            </a:r>
            <a:r>
              <a:rPr lang="en-US" sz="3100" i="1" dirty="0" err="1"/>
              <a:t>Hortal</a:t>
            </a:r>
            <a:r>
              <a:rPr lang="en-US" sz="3100" i="1" dirty="0"/>
              <a:t> et al., 2015). </a:t>
            </a:r>
            <a:r>
              <a:rPr lang="pt-BR" sz="4400" i="1" dirty="0"/>
              <a:t/>
            </a:r>
            <a:br>
              <a:rPr lang="pt-BR" sz="4400" i="1" dirty="0"/>
            </a:br>
            <a:r>
              <a:rPr lang="pt-BR" sz="4400" i="1" dirty="0" smtClean="0"/>
              <a:t/>
            </a:r>
            <a:br>
              <a:rPr lang="pt-BR" sz="4400" i="1" dirty="0" smtClean="0"/>
            </a:br>
            <a:r>
              <a:rPr lang="pt-BR" sz="4400" i="1" dirty="0" smtClean="0">
                <a:solidFill>
                  <a:schemeClr val="tx1"/>
                </a:solidFill>
              </a:rPr>
              <a:t/>
            </a:r>
            <a:br>
              <a:rPr lang="pt-BR" sz="4400" i="1" dirty="0" smtClean="0">
                <a:solidFill>
                  <a:schemeClr val="tx1"/>
                </a:solidFill>
              </a:rPr>
            </a:br>
            <a:r>
              <a:rPr lang="pt-BR" sz="4400" dirty="0" err="1" smtClean="0">
                <a:solidFill>
                  <a:schemeClr val="tx1"/>
                </a:solidFill>
              </a:rPr>
              <a:t>Thank</a:t>
            </a:r>
            <a:r>
              <a:rPr lang="pt-BR" sz="4400" dirty="0" smtClean="0">
                <a:solidFill>
                  <a:schemeClr val="tx1"/>
                </a:solidFill>
              </a:rPr>
              <a:t> </a:t>
            </a:r>
            <a:r>
              <a:rPr lang="pt-BR" sz="4400" dirty="0" err="1">
                <a:solidFill>
                  <a:schemeClr val="tx1"/>
                </a:solidFill>
              </a:rPr>
              <a:t>you</a:t>
            </a:r>
            <a:r>
              <a:rPr lang="pt-BR" sz="4400" dirty="0">
                <a:solidFill>
                  <a:schemeClr val="tx1"/>
                </a:solidFill>
              </a:rPr>
              <a:t>!</a:t>
            </a:r>
            <a:br>
              <a:rPr lang="pt-BR" sz="4400" dirty="0">
                <a:solidFill>
                  <a:schemeClr val="tx1"/>
                </a:solidFill>
              </a:rPr>
            </a:br>
            <a:r>
              <a:rPr lang="pt-BR" sz="4400" dirty="0">
                <a:solidFill>
                  <a:schemeClr val="tx1"/>
                </a:solidFill>
              </a:rPr>
              <a:t>¡</a:t>
            </a:r>
            <a:r>
              <a:rPr lang="pt-BR" sz="4400" dirty="0" err="1">
                <a:solidFill>
                  <a:schemeClr val="tx1"/>
                </a:solidFill>
              </a:rPr>
              <a:t>Gracias</a:t>
            </a:r>
            <a:r>
              <a:rPr lang="pt-BR" sz="4400" dirty="0">
                <a:solidFill>
                  <a:schemeClr val="tx1"/>
                </a:solidFill>
              </a:rPr>
              <a:t>!</a:t>
            </a:r>
            <a:br>
              <a:rPr lang="pt-BR" sz="4400" dirty="0">
                <a:solidFill>
                  <a:schemeClr val="tx1"/>
                </a:solidFill>
              </a:rPr>
            </a:br>
            <a:r>
              <a:rPr lang="pt-BR" sz="4400" dirty="0">
                <a:solidFill>
                  <a:schemeClr val="tx1"/>
                </a:solidFill>
              </a:rPr>
              <a:t>Obrigado</a:t>
            </a:r>
            <a:r>
              <a:rPr lang="pt-BR" sz="4400" dirty="0" smtClean="0">
                <a:solidFill>
                  <a:schemeClr val="tx1"/>
                </a:solidFill>
              </a:rPr>
              <a:t>!</a:t>
            </a:r>
            <a:endParaRPr lang="pt-BR" dirty="0">
              <a:solidFill>
                <a:schemeClr val="tx1"/>
              </a:solidFill>
            </a:endParaRPr>
          </a:p>
        </p:txBody>
      </p:sp>
      <p:sp>
        <p:nvSpPr>
          <p:cNvPr id="5" name="Título 2"/>
          <p:cNvSpPr txBox="1">
            <a:spLocks/>
          </p:cNvSpPr>
          <p:nvPr/>
        </p:nvSpPr>
        <p:spPr>
          <a:xfrm>
            <a:off x="1638300" y="5378152"/>
            <a:ext cx="5867400" cy="1219200"/>
          </a:xfrm>
          <a:prstGeom prst="rect">
            <a:avLst/>
          </a:prstGeom>
        </p:spPr>
        <p:txBody>
          <a:bodyPr vert="horz" anchor="t">
            <a:normAutofit lnSpcReduction="10000"/>
          </a:bodyPr>
          <a:lstStyle>
            <a:lvl1pPr algn="ctr" rtl="0" eaLnBrk="1" latinLnBrk="0" hangingPunct="1">
              <a:spcBef>
                <a:spcPct val="0"/>
              </a:spcBef>
              <a:buNone/>
              <a:defRPr kumimoji="0" sz="4200" b="0" kern="1200" cap="none" baseline="0">
                <a:solidFill>
                  <a:srgbClr val="FFFFFF"/>
                </a:solidFill>
                <a:latin typeface="+mj-lt"/>
                <a:ea typeface="+mj-ea"/>
                <a:cs typeface="+mj-cs"/>
              </a:defRPr>
            </a:lvl1pPr>
          </a:lstStyle>
          <a:p>
            <a:r>
              <a:rPr lang="pt-BR" sz="2000" dirty="0" smtClean="0">
                <a:solidFill>
                  <a:schemeClr val="tx2">
                    <a:lumMod val="50000"/>
                  </a:schemeClr>
                </a:solidFill>
              </a:rPr>
              <a:t>Fernanda Martins - ferfealvesmartins@gmail.com</a:t>
            </a:r>
            <a:br>
              <a:rPr lang="pt-BR" sz="2000" dirty="0" smtClean="0">
                <a:solidFill>
                  <a:schemeClr val="tx2">
                    <a:lumMod val="50000"/>
                  </a:schemeClr>
                </a:solidFill>
              </a:rPr>
            </a:br>
            <a:r>
              <a:rPr lang="pt-BR" sz="2000" dirty="0" smtClean="0">
                <a:solidFill>
                  <a:schemeClr val="tx2">
                    <a:lumMod val="50000"/>
                  </a:schemeClr>
                </a:solidFill>
              </a:rPr>
              <a:t>Javier Martínez - javimartinezarribas@gmail.com</a:t>
            </a:r>
            <a:br>
              <a:rPr lang="pt-BR" sz="2000" dirty="0" smtClean="0">
                <a:solidFill>
                  <a:schemeClr val="tx2">
                    <a:lumMod val="50000"/>
                  </a:schemeClr>
                </a:solidFill>
              </a:rPr>
            </a:br>
            <a:r>
              <a:rPr lang="pt-BR" sz="2000" dirty="0" err="1" smtClean="0">
                <a:solidFill>
                  <a:schemeClr val="tx2">
                    <a:lumMod val="50000"/>
                  </a:schemeClr>
                </a:solidFill>
              </a:rPr>
              <a:t>Thainá</a:t>
            </a:r>
            <a:r>
              <a:rPr lang="pt-BR" sz="2000" dirty="0" smtClean="0">
                <a:solidFill>
                  <a:schemeClr val="tx2">
                    <a:lumMod val="50000"/>
                  </a:schemeClr>
                </a:solidFill>
              </a:rPr>
              <a:t> Lessa - thainalessaps@gmail.com</a:t>
            </a:r>
            <a:br>
              <a:rPr lang="pt-BR" sz="2000" dirty="0" smtClean="0">
                <a:solidFill>
                  <a:schemeClr val="tx2">
                    <a:lumMod val="50000"/>
                  </a:schemeClr>
                </a:solidFill>
              </a:rPr>
            </a:br>
            <a:endParaRPr lang="pt-BR" sz="2000" dirty="0">
              <a:solidFill>
                <a:schemeClr val="tx2">
                  <a:lumMod val="50000"/>
                </a:schemeClr>
              </a:solidFill>
            </a:endParaRPr>
          </a:p>
        </p:txBody>
      </p:sp>
    </p:spTree>
    <p:extLst>
      <p:ext uri="{BB962C8B-B14F-4D97-AF65-F5344CB8AC3E}">
        <p14:creationId xmlns:p14="http://schemas.microsoft.com/office/powerpoint/2010/main" val="16344957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5E5D3BC-EDB7-41EF-8376-B947542FA11B}"/>
              </a:ext>
            </a:extLst>
          </p:cNvPr>
          <p:cNvSpPr>
            <a:spLocks noGrp="1"/>
          </p:cNvSpPr>
          <p:nvPr>
            <p:ph type="title"/>
          </p:nvPr>
        </p:nvSpPr>
        <p:spPr/>
        <p:txBody>
          <a:bodyPr/>
          <a:lstStyle/>
          <a:p>
            <a:r>
              <a:rPr lang="pt-PT" dirty="0" err="1"/>
              <a:t>References</a:t>
            </a:r>
            <a:endParaRPr lang="pt-PT" dirty="0"/>
          </a:p>
        </p:txBody>
      </p:sp>
      <p:sp>
        <p:nvSpPr>
          <p:cNvPr id="4" name="Marcador de Posição de Conteúdo 3">
            <a:extLst>
              <a:ext uri="{FF2B5EF4-FFF2-40B4-BE49-F238E27FC236}">
                <a16:creationId xmlns="" xmlns:a16="http://schemas.microsoft.com/office/drawing/2014/main" id="{89A834A4-705C-443A-A3B5-544B9D70B930}"/>
              </a:ext>
            </a:extLst>
          </p:cNvPr>
          <p:cNvSpPr txBox="1">
            <a:spLocks noGrp="1"/>
          </p:cNvSpPr>
          <p:nvPr>
            <p:ph idx="1"/>
          </p:nvPr>
        </p:nvSpPr>
        <p:spPr>
          <a:xfrm>
            <a:off x="628650" y="1540958"/>
            <a:ext cx="7886700" cy="5262979"/>
          </a:xfrm>
          <a:prstGeom prst="rect">
            <a:avLst/>
          </a:prstGeom>
          <a:noFill/>
        </p:spPr>
        <p:txBody>
          <a:bodyPr wrap="square">
            <a:spAutoFit/>
          </a:bodyPr>
          <a:lstStyle/>
          <a:p>
            <a:r>
              <a:rPr lang="pt-PT" sz="1400" dirty="0" smtClean="0"/>
              <a:t>Hortal</a:t>
            </a:r>
            <a:r>
              <a:rPr lang="pt-PT" sz="1400" dirty="0"/>
              <a:t>, J., de Bello, F., Diniz-Filho, J. A. F., Lewinsohn, T. M., Lobo, J. M., &amp; Ladle, R. J. (2015). Seven Shortfalls that Beset Large-Scale Knowledge of Biodiversity. Annual Review of Ecology, Evolution, and Systematics. </a:t>
            </a:r>
          </a:p>
          <a:p>
            <a:r>
              <a:rPr lang="pt-PT" sz="1400" dirty="0" smtClean="0"/>
              <a:t>Lessa</a:t>
            </a:r>
            <a:r>
              <a:rPr lang="pt-PT" sz="1400" dirty="0"/>
              <a:t>, T., dos Santos, J. W., Correia, R. A., Ladle, R. J., &amp; Malhado, A. C. M. (2019). Known unknowns: Filling the gaps in scientific knowledge production in the Caatinga. PLoS ONE.</a:t>
            </a:r>
          </a:p>
          <a:p>
            <a:r>
              <a:rPr lang="pt-PT" sz="1400" dirty="0" smtClean="0"/>
              <a:t>Ladle</a:t>
            </a:r>
            <a:r>
              <a:rPr lang="pt-PT" sz="1400" dirty="0"/>
              <a:t>, R. J., &amp; Whittaker, R. J. (2011). Conservation Biogeography. In Conservation Biogeography.</a:t>
            </a:r>
          </a:p>
          <a:p>
            <a:r>
              <a:rPr lang="pt-PT" sz="1400" dirty="0" smtClean="0"/>
              <a:t>Parsons</a:t>
            </a:r>
            <a:r>
              <a:rPr lang="pt-PT" sz="1400" dirty="0"/>
              <a:t>, D. J., Pelletier, T. A., Wieringa, J. G., Duckett, D. J., &amp; Carstens, B. C. (2022). Analysis of biodiversity data suggests that mammal species are hidden in predictable places. Proceedings of the National Academy of Sciences.</a:t>
            </a:r>
          </a:p>
          <a:p>
            <a:r>
              <a:rPr lang="pt-PT" sz="1400" dirty="0" smtClean="0"/>
              <a:t>Stropp</a:t>
            </a:r>
            <a:r>
              <a:rPr lang="pt-PT" sz="1400" dirty="0"/>
              <a:t>, J., Ladle, Richard. J., Emilio, T., Lessa, T., &amp; Hortal, J. (2022). Taxonomic uncertainty and the challenge of estimating global species richness. Journal of Biogeography, In Press</a:t>
            </a:r>
          </a:p>
          <a:p>
            <a:r>
              <a:rPr lang="pt-PT" sz="1400" dirty="0" smtClean="0"/>
              <a:t>Ubirajara </a:t>
            </a:r>
            <a:r>
              <a:rPr lang="pt-PT" sz="1400" dirty="0"/>
              <a:t>O., et al. (2016). The strong influence of collection bias on biodiversity knowledge shortfalls of Brazilian terrestrial biodiversity. Diversity and Distributions.</a:t>
            </a:r>
          </a:p>
          <a:p>
            <a:r>
              <a:rPr lang="pt-PT" sz="1400" dirty="0"/>
              <a:t>Troudet J., et al. (2017). Taxonomic bias in biodiversity data and societal preferences. Nature, Scientific Reports.</a:t>
            </a:r>
          </a:p>
          <a:p>
            <a:r>
              <a:rPr lang="en-US" sz="1400" dirty="0"/>
              <a:t>Da Silva FR, </a:t>
            </a:r>
            <a:r>
              <a:rPr lang="en-US" sz="1400" dirty="0" err="1"/>
              <a:t>Gonçalves</a:t>
            </a:r>
            <a:r>
              <a:rPr lang="en-US" sz="1400" dirty="0"/>
              <a:t>-Souza T, </a:t>
            </a:r>
            <a:r>
              <a:rPr lang="en-US" sz="1400" dirty="0" err="1"/>
              <a:t>Paterno</a:t>
            </a:r>
            <a:r>
              <a:rPr lang="en-US" sz="1400" dirty="0"/>
              <a:t> GB, </a:t>
            </a:r>
            <a:r>
              <a:rPr lang="en-US" sz="1400" dirty="0" err="1"/>
              <a:t>Provete</a:t>
            </a:r>
            <a:r>
              <a:rPr lang="en-US" sz="1400" dirty="0"/>
              <a:t> DB, </a:t>
            </a:r>
            <a:r>
              <a:rPr lang="en-US" sz="1400" dirty="0" err="1"/>
              <a:t>Vancine</a:t>
            </a:r>
            <a:r>
              <a:rPr lang="en-US" sz="1400" dirty="0"/>
              <a:t> MH. 2022. </a:t>
            </a:r>
            <a:r>
              <a:rPr lang="en-US" sz="1400" dirty="0" err="1"/>
              <a:t>Análises</a:t>
            </a:r>
            <a:r>
              <a:rPr lang="en-US" sz="1400" dirty="0"/>
              <a:t> </a:t>
            </a:r>
            <a:r>
              <a:rPr lang="en-US" sz="1400" dirty="0" err="1"/>
              <a:t>ecológicas</a:t>
            </a:r>
            <a:r>
              <a:rPr lang="en-US" sz="1400" dirty="0"/>
              <a:t> no R. </a:t>
            </a:r>
            <a:r>
              <a:rPr lang="en-US" sz="1400" dirty="0" err="1"/>
              <a:t>Nupeea</a:t>
            </a:r>
            <a:r>
              <a:rPr lang="en-US" sz="1400" dirty="0"/>
              <a:t>: Recife, PE, Canal 6 : São Paulo. 640 p. ISBN 978-85-7917-564-0.</a:t>
            </a:r>
          </a:p>
          <a:p>
            <a:r>
              <a:rPr lang="en-US" sz="1400" dirty="0" err="1"/>
              <a:t>Hortal</a:t>
            </a:r>
            <a:r>
              <a:rPr lang="en-US" sz="1400" dirty="0"/>
              <a:t>, J., Garcia-Pereira, P., &amp; </a:t>
            </a:r>
            <a:r>
              <a:rPr lang="en-US" sz="1400" dirty="0" err="1"/>
              <a:t>García</a:t>
            </a:r>
            <a:r>
              <a:rPr lang="en-US" sz="1400" dirty="0"/>
              <a:t>-Barros, E. (2004). Butterfly species richness in mainland Portugal: Predictive models of geographic distribution patterns. </a:t>
            </a:r>
            <a:r>
              <a:rPr lang="en-US" sz="1400" dirty="0" err="1"/>
              <a:t>Ecography</a:t>
            </a:r>
            <a:r>
              <a:rPr lang="en-US" sz="1400" dirty="0"/>
              <a:t>, 27(1), 68–82. https://doi.org/10.1111/j.0906-7590.2004.03635.x</a:t>
            </a:r>
          </a:p>
          <a:p>
            <a:endParaRPr lang="en-US" sz="1400" dirty="0" smtClean="0">
              <a:effectLst/>
            </a:endParaRPr>
          </a:p>
          <a:p>
            <a:endParaRPr lang="en-US" sz="1400" dirty="0">
              <a:effectLst/>
            </a:endParaRPr>
          </a:p>
        </p:txBody>
      </p:sp>
    </p:spTree>
    <p:extLst>
      <p:ext uri="{BB962C8B-B14F-4D97-AF65-F5344CB8AC3E}">
        <p14:creationId xmlns:p14="http://schemas.microsoft.com/office/powerpoint/2010/main" val="20175933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ctr"/>
          <a:lstStyle/>
          <a:p>
            <a:r>
              <a:rPr lang="pt-BR" sz="1800" b="0" dirty="0" err="1" smtClean="0">
                <a:solidFill>
                  <a:schemeClr val="accent1">
                    <a:lumMod val="50000"/>
                  </a:schemeClr>
                </a:solidFill>
              </a:rPr>
              <a:t>Organizers</a:t>
            </a:r>
            <a:r>
              <a:rPr lang="pt-BR" sz="1800" b="0" dirty="0">
                <a:solidFill>
                  <a:schemeClr val="accent1">
                    <a:lumMod val="50000"/>
                  </a:schemeClr>
                </a:solidFill>
              </a:rPr>
              <a:t>:</a:t>
            </a:r>
            <a:br>
              <a:rPr lang="pt-BR" sz="1800" b="0" dirty="0">
                <a:solidFill>
                  <a:schemeClr val="accent1">
                    <a:lumMod val="50000"/>
                  </a:schemeClr>
                </a:solidFill>
              </a:rPr>
            </a:br>
            <a:r>
              <a:rPr lang="pt-BR" sz="1800" b="0" dirty="0">
                <a:solidFill>
                  <a:schemeClr val="accent1">
                    <a:lumMod val="50000"/>
                  </a:schemeClr>
                </a:solidFill>
              </a:rPr>
              <a:t>Fernanda Alves-Martins</a:t>
            </a:r>
            <a:br>
              <a:rPr lang="pt-BR" sz="1800" b="0" dirty="0">
                <a:solidFill>
                  <a:schemeClr val="accent1">
                    <a:lumMod val="50000"/>
                  </a:schemeClr>
                </a:solidFill>
              </a:rPr>
            </a:br>
            <a:r>
              <a:rPr lang="pt-BR" sz="1800" b="0" dirty="0">
                <a:solidFill>
                  <a:schemeClr val="accent1">
                    <a:lumMod val="50000"/>
                  </a:schemeClr>
                </a:solidFill>
              </a:rPr>
              <a:t>Javier Martinez-Arribas</a:t>
            </a:r>
            <a:br>
              <a:rPr lang="pt-BR" sz="1800" b="0" dirty="0">
                <a:solidFill>
                  <a:schemeClr val="accent1">
                    <a:lumMod val="50000"/>
                  </a:schemeClr>
                </a:solidFill>
              </a:rPr>
            </a:br>
            <a:r>
              <a:rPr lang="pt-BR" sz="1800" b="0" dirty="0" err="1">
                <a:solidFill>
                  <a:schemeClr val="accent1">
                    <a:lumMod val="50000"/>
                  </a:schemeClr>
                </a:solidFill>
              </a:rPr>
              <a:t>Thainá</a:t>
            </a:r>
            <a:r>
              <a:rPr lang="pt-BR" sz="1800" b="0" dirty="0">
                <a:solidFill>
                  <a:schemeClr val="accent1">
                    <a:lumMod val="50000"/>
                  </a:schemeClr>
                </a:solidFill>
              </a:rPr>
              <a:t> </a:t>
            </a:r>
            <a:r>
              <a:rPr lang="pt-BR" sz="1800" b="0" dirty="0" smtClean="0">
                <a:solidFill>
                  <a:schemeClr val="accent1">
                    <a:lumMod val="50000"/>
                  </a:schemeClr>
                </a:solidFill>
              </a:rPr>
              <a:t>Lessa</a:t>
            </a:r>
            <a:endParaRPr lang="pt-BR" sz="1800" b="0" dirty="0">
              <a:solidFill>
                <a:schemeClr val="accent1">
                  <a:lumMod val="50000"/>
                </a:schemeClr>
              </a:solidFill>
            </a:endParaRPr>
          </a:p>
        </p:txBody>
      </p:sp>
      <p:sp>
        <p:nvSpPr>
          <p:cNvPr id="4" name="Espaço Reservado para Texto 3"/>
          <p:cNvSpPr>
            <a:spLocks noGrp="1"/>
          </p:cNvSpPr>
          <p:nvPr>
            <p:ph type="body" sz="half" idx="2"/>
          </p:nvPr>
        </p:nvSpPr>
        <p:spPr>
          <a:xfrm>
            <a:off x="323528" y="836712"/>
            <a:ext cx="2438400" cy="5257800"/>
          </a:xfrm>
        </p:spPr>
        <p:txBody>
          <a:bodyPr anchor="t">
            <a:normAutofit/>
          </a:bodyPr>
          <a:lstStyle/>
          <a:p>
            <a:pPr algn="ctr">
              <a:lnSpc>
                <a:spcPct val="150000"/>
              </a:lnSpc>
              <a:spcBef>
                <a:spcPts val="0"/>
              </a:spcBef>
              <a:spcAft>
                <a:spcPts val="0"/>
              </a:spcAft>
            </a:pPr>
            <a:endParaRPr lang="pt-BR" dirty="0" smtClean="0">
              <a:solidFill>
                <a:schemeClr val="accent2">
                  <a:lumMod val="20000"/>
                  <a:lumOff val="80000"/>
                </a:schemeClr>
              </a:solidFill>
            </a:endParaRPr>
          </a:p>
          <a:p>
            <a:pPr algn="ctr">
              <a:lnSpc>
                <a:spcPct val="150000"/>
              </a:lnSpc>
              <a:spcBef>
                <a:spcPts val="0"/>
              </a:spcBef>
              <a:spcAft>
                <a:spcPts val="0"/>
              </a:spcAft>
            </a:pPr>
            <a:r>
              <a:rPr lang="pt-BR" dirty="0" smtClean="0">
                <a:solidFill>
                  <a:schemeClr val="accent6">
                    <a:lumMod val="25000"/>
                  </a:schemeClr>
                </a:solidFill>
              </a:rPr>
              <a:t>Workshop</a:t>
            </a:r>
          </a:p>
          <a:p>
            <a:pPr algn="ctr">
              <a:lnSpc>
                <a:spcPct val="150000"/>
              </a:lnSpc>
              <a:spcBef>
                <a:spcPts val="0"/>
              </a:spcBef>
              <a:spcAft>
                <a:spcPts val="0"/>
              </a:spcAft>
            </a:pPr>
            <a:endParaRPr lang="pt-BR" sz="1000" dirty="0" smtClean="0">
              <a:solidFill>
                <a:schemeClr val="accent2">
                  <a:lumMod val="20000"/>
                  <a:lumOff val="80000"/>
                </a:schemeClr>
              </a:solidFill>
            </a:endParaRPr>
          </a:p>
          <a:p>
            <a:pPr algn="ctr">
              <a:lnSpc>
                <a:spcPct val="150000"/>
              </a:lnSpc>
              <a:spcBef>
                <a:spcPts val="0"/>
              </a:spcBef>
              <a:spcAft>
                <a:spcPts val="0"/>
              </a:spcAft>
            </a:pPr>
            <a:r>
              <a:rPr lang="pt-BR" sz="2400" b="1" dirty="0" err="1" smtClean="0">
                <a:solidFill>
                  <a:schemeClr val="accent2">
                    <a:lumMod val="20000"/>
                    <a:lumOff val="80000"/>
                  </a:schemeClr>
                </a:solidFill>
              </a:rPr>
              <a:t>Maps</a:t>
            </a:r>
            <a:r>
              <a:rPr lang="pt-BR" sz="2400" b="1" dirty="0" smtClean="0">
                <a:solidFill>
                  <a:schemeClr val="accent2">
                    <a:lumMod val="20000"/>
                    <a:lumOff val="80000"/>
                  </a:schemeClr>
                </a:solidFill>
              </a:rPr>
              <a:t> </a:t>
            </a:r>
            <a:r>
              <a:rPr lang="pt-BR" sz="2400" b="1" dirty="0" err="1">
                <a:solidFill>
                  <a:schemeClr val="accent2">
                    <a:lumMod val="20000"/>
                    <a:lumOff val="80000"/>
                  </a:schemeClr>
                </a:solidFill>
              </a:rPr>
              <a:t>of</a:t>
            </a:r>
            <a:r>
              <a:rPr lang="pt-BR" sz="2400" b="1" dirty="0">
                <a:solidFill>
                  <a:schemeClr val="accent2">
                    <a:lumMod val="20000"/>
                    <a:lumOff val="80000"/>
                  </a:schemeClr>
                </a:solidFill>
              </a:rPr>
              <a:t> </a:t>
            </a:r>
            <a:r>
              <a:rPr lang="pt-BR" sz="2400" b="1" dirty="0" err="1">
                <a:solidFill>
                  <a:schemeClr val="accent2">
                    <a:lumMod val="20000"/>
                    <a:lumOff val="80000"/>
                  </a:schemeClr>
                </a:solidFill>
              </a:rPr>
              <a:t>Biogeographical</a:t>
            </a:r>
            <a:r>
              <a:rPr lang="pt-BR" sz="2400" b="1" dirty="0">
                <a:solidFill>
                  <a:schemeClr val="accent2">
                    <a:lumMod val="20000"/>
                    <a:lumOff val="80000"/>
                  </a:schemeClr>
                </a:solidFill>
              </a:rPr>
              <a:t> </a:t>
            </a:r>
            <a:r>
              <a:rPr lang="pt-BR" sz="2400" b="1" dirty="0" err="1">
                <a:solidFill>
                  <a:schemeClr val="accent2">
                    <a:lumMod val="20000"/>
                    <a:lumOff val="80000"/>
                  </a:schemeClr>
                </a:solidFill>
              </a:rPr>
              <a:t>Ignorance</a:t>
            </a:r>
            <a:r>
              <a:rPr lang="pt-BR" sz="2400" b="1" dirty="0">
                <a:solidFill>
                  <a:schemeClr val="accent2">
                    <a:lumMod val="20000"/>
                    <a:lumOff val="80000"/>
                  </a:schemeClr>
                </a:solidFill>
              </a:rPr>
              <a:t>: </a:t>
            </a:r>
            <a:br>
              <a:rPr lang="pt-BR" sz="2400" b="1" dirty="0">
                <a:solidFill>
                  <a:schemeClr val="accent2">
                    <a:lumMod val="20000"/>
                    <a:lumOff val="80000"/>
                  </a:schemeClr>
                </a:solidFill>
              </a:rPr>
            </a:br>
            <a:r>
              <a:rPr lang="pt-BR" sz="2400" dirty="0">
                <a:solidFill>
                  <a:schemeClr val="accent2">
                    <a:lumMod val="20000"/>
                    <a:lumOff val="80000"/>
                  </a:schemeClr>
                </a:solidFill>
              </a:rPr>
              <a:t>a new framework </a:t>
            </a:r>
            <a:r>
              <a:rPr lang="pt-BR" sz="2400" dirty="0" err="1">
                <a:solidFill>
                  <a:schemeClr val="accent2">
                    <a:lumMod val="20000"/>
                    <a:lumOff val="80000"/>
                  </a:schemeClr>
                </a:solidFill>
              </a:rPr>
              <a:t>to</a:t>
            </a:r>
            <a:r>
              <a:rPr lang="pt-BR" sz="2400" dirty="0">
                <a:solidFill>
                  <a:schemeClr val="accent2">
                    <a:lumMod val="20000"/>
                    <a:lumOff val="80000"/>
                  </a:schemeClr>
                </a:solidFill>
              </a:rPr>
              <a:t> explore </a:t>
            </a:r>
            <a:r>
              <a:rPr lang="pt-BR" sz="2400" dirty="0" err="1">
                <a:solidFill>
                  <a:schemeClr val="accent2">
                    <a:lumMod val="20000"/>
                    <a:lumOff val="80000"/>
                  </a:schemeClr>
                </a:solidFill>
              </a:rPr>
              <a:t>biodiversity</a:t>
            </a:r>
            <a:r>
              <a:rPr lang="pt-BR" sz="2400" dirty="0">
                <a:solidFill>
                  <a:schemeClr val="accent2">
                    <a:lumMod val="20000"/>
                    <a:lumOff val="80000"/>
                  </a:schemeClr>
                </a:solidFill>
              </a:rPr>
              <a:t> data </a:t>
            </a:r>
            <a:r>
              <a:rPr lang="pt-BR" sz="2400" dirty="0" err="1">
                <a:solidFill>
                  <a:schemeClr val="accent2">
                    <a:lumMod val="20000"/>
                    <a:lumOff val="80000"/>
                  </a:schemeClr>
                </a:solidFill>
              </a:rPr>
              <a:t>quality</a:t>
            </a:r>
            <a:endParaRPr lang="pt-BR" sz="2400" dirty="0">
              <a:solidFill>
                <a:schemeClr val="accent2">
                  <a:lumMod val="20000"/>
                  <a:lumOff val="80000"/>
                </a:schemeClr>
              </a:solidFill>
              <a:latin typeface="Eras Bold ITC" panose="020B0907030504020204" pitchFamily="34" charset="0"/>
            </a:endParaRPr>
          </a:p>
        </p:txBody>
      </p:sp>
      <p:sp>
        <p:nvSpPr>
          <p:cNvPr id="8" name="Espaço Reservado para Número de Slide 7"/>
          <p:cNvSpPr>
            <a:spLocks noGrp="1"/>
          </p:cNvSpPr>
          <p:nvPr>
            <p:ph type="sldNum" sz="quarter" idx="12"/>
          </p:nvPr>
        </p:nvSpPr>
        <p:spPr/>
        <p:txBody>
          <a:bodyPr/>
          <a:lstStyle/>
          <a:p>
            <a:fld id="{62F5F272-98AA-4A60-BDDA-118F47179B4B}" type="slidenum">
              <a:rPr lang="pt-BR" smtClean="0"/>
              <a:t>23</a:t>
            </a:fld>
            <a:endParaRPr lang="pt-BR"/>
          </a:p>
        </p:txBody>
      </p:sp>
      <p:pic>
        <p:nvPicPr>
          <p:cNvPr id="9" name="Picture 2" descr="C:\Users\thain\Desktop\ICCB 2023\Poster\tropibi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5747" y="4993065"/>
            <a:ext cx="672896" cy="61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thain\Desktop\ICCB 2023\Poster\uf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0015" y="4993065"/>
            <a:ext cx="362447" cy="612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thain\Desktop\ICCB 2023\Poster\biopoli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1355" y="5697320"/>
            <a:ext cx="597288" cy="612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descr="C:\Users\thain\Desktop\ICCB 2023\Poster\cibi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53640" y="5877272"/>
            <a:ext cx="80234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Users\thain\Desktop\ICCB 2023\Poster\fc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73324" y="5157224"/>
            <a:ext cx="1162972" cy="28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C:\Users\thain\Desktop\ICCB 2023\Poster\lacos2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8424" y="5697320"/>
            <a:ext cx="445631" cy="612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 descr="C:\Users\thain\Desktop\ICCB 2023\Poster\Logoup.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57927" y="5589240"/>
            <a:ext cx="993766" cy="216000"/>
          </a:xfrm>
          <a:prstGeom prst="rect">
            <a:avLst/>
          </a:prstGeom>
          <a:noFill/>
          <a:extLst>
            <a:ext uri="{909E8E84-426E-40DD-AFC4-6F175D3DCCD1}">
              <a14:hiddenFill xmlns:a14="http://schemas.microsoft.com/office/drawing/2010/main">
                <a:solidFill>
                  <a:srgbClr val="FFFFFF"/>
                </a:solidFill>
              </a14:hiddenFill>
            </a:ext>
          </a:extLst>
        </p:spPr>
      </p:pic>
      <p:pic>
        <p:nvPicPr>
          <p:cNvPr id="17" name="Espaço Reservado para Imagem 16"/>
          <p:cNvPicPr>
            <a:picLocks noGrp="1" noChangeAspect="1"/>
          </p:cNvPicPr>
          <p:nvPr>
            <p:ph type="pic" idx="1"/>
          </p:nvPr>
        </p:nvPicPr>
        <p:blipFill>
          <a:blip r:embed="rId9" cstate="print">
            <a:extLst>
              <a:ext uri="{28A0092B-C50C-407E-A947-70E740481C1C}">
                <a14:useLocalDpi xmlns:a14="http://schemas.microsoft.com/office/drawing/2010/main" val="0"/>
              </a:ext>
            </a:extLst>
          </a:blip>
          <a:srcRect l="4167" r="4167"/>
          <a:stretch>
            <a:fillRect/>
          </a:stretch>
        </p:blipFill>
        <p:spPr/>
      </p:pic>
    </p:spTree>
    <p:extLst>
      <p:ext uri="{BB962C8B-B14F-4D97-AF65-F5344CB8AC3E}">
        <p14:creationId xmlns:p14="http://schemas.microsoft.com/office/powerpoint/2010/main" val="15457857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5B7F0CF-723E-46E0-B4C5-23BE68F855AE}"/>
              </a:ext>
            </a:extLst>
          </p:cNvPr>
          <p:cNvSpPr>
            <a:spLocks noGrp="1"/>
          </p:cNvSpPr>
          <p:nvPr>
            <p:ph type="title"/>
          </p:nvPr>
        </p:nvSpPr>
        <p:spPr/>
        <p:txBody>
          <a:bodyPr>
            <a:normAutofit/>
          </a:bodyPr>
          <a:lstStyle/>
          <a:p>
            <a:r>
              <a:rPr lang="pt-BR" sz="2800" dirty="0" err="1">
                <a:solidFill>
                  <a:schemeClr val="accent1"/>
                </a:solidFill>
              </a:rPr>
              <a:t>Measuring</a:t>
            </a:r>
            <a:r>
              <a:rPr lang="pt-BR" sz="2800" dirty="0">
                <a:solidFill>
                  <a:schemeClr val="accent1"/>
                </a:solidFill>
              </a:rPr>
              <a:t> </a:t>
            </a:r>
            <a:r>
              <a:rPr lang="pt-BR" sz="2800" dirty="0" err="1">
                <a:solidFill>
                  <a:schemeClr val="accent1"/>
                </a:solidFill>
              </a:rPr>
              <a:t>taxonomic</a:t>
            </a:r>
            <a:r>
              <a:rPr lang="pt-BR" sz="2800" dirty="0">
                <a:solidFill>
                  <a:schemeClr val="accent1"/>
                </a:solidFill>
              </a:rPr>
              <a:t> </a:t>
            </a:r>
            <a:r>
              <a:rPr lang="pt-BR" sz="2800" dirty="0" err="1">
                <a:solidFill>
                  <a:schemeClr val="accent1"/>
                </a:solidFill>
              </a:rPr>
              <a:t>uncertainty</a:t>
            </a:r>
            <a:endParaRPr lang="pt-PT" sz="2800" dirty="0">
              <a:solidFill>
                <a:schemeClr val="accent1"/>
              </a:solidFill>
            </a:endParaRPr>
          </a:p>
        </p:txBody>
      </p:sp>
      <p:sp>
        <p:nvSpPr>
          <p:cNvPr id="3" name="Marcador de Posição de Conteúdo 2">
            <a:extLst>
              <a:ext uri="{FF2B5EF4-FFF2-40B4-BE49-F238E27FC236}">
                <a16:creationId xmlns="" xmlns:a16="http://schemas.microsoft.com/office/drawing/2014/main" id="{282532A9-2C0A-4BFF-9295-333822BD3015}"/>
              </a:ext>
            </a:extLst>
          </p:cNvPr>
          <p:cNvSpPr>
            <a:spLocks noGrp="1"/>
          </p:cNvSpPr>
          <p:nvPr>
            <p:ph idx="1"/>
          </p:nvPr>
        </p:nvSpPr>
        <p:spPr>
          <a:xfrm>
            <a:off x="628650" y="1825625"/>
            <a:ext cx="7615758" cy="4351338"/>
          </a:xfrm>
        </p:spPr>
        <p:txBody>
          <a:bodyPr>
            <a:normAutofit/>
          </a:bodyPr>
          <a:lstStyle/>
          <a:p>
            <a:r>
              <a:rPr lang="en-US" sz="2200" b="0" i="0" dirty="0">
                <a:effectLst/>
              </a:rPr>
              <a:t>If you work with data from GBIF or other databases that follow the DWC standards, some columns may indicate the quality of the identification</a:t>
            </a:r>
          </a:p>
          <a:p>
            <a:pPr lvl="1"/>
            <a:r>
              <a:rPr lang="en-US" dirty="0"/>
              <a:t>https://dwc.tdwg.org/terms/#identification</a:t>
            </a:r>
          </a:p>
          <a:p>
            <a:endParaRPr lang="pt-PT" sz="2200" dirty="0"/>
          </a:p>
        </p:txBody>
      </p:sp>
      <p:pic>
        <p:nvPicPr>
          <p:cNvPr id="5" name="Imagem 4">
            <a:extLst>
              <a:ext uri="{FF2B5EF4-FFF2-40B4-BE49-F238E27FC236}">
                <a16:creationId xmlns="" xmlns:a16="http://schemas.microsoft.com/office/drawing/2014/main" id="{EC344F86-B414-45C2-B371-290EB9DCFAEE}"/>
              </a:ext>
            </a:extLst>
          </p:cNvPr>
          <p:cNvPicPr>
            <a:picLocks noChangeAspect="1"/>
          </p:cNvPicPr>
          <p:nvPr/>
        </p:nvPicPr>
        <p:blipFill rotWithShape="1">
          <a:blip r:embed="rId2"/>
          <a:srcRect t="11948"/>
          <a:stretch/>
        </p:blipFill>
        <p:spPr>
          <a:xfrm>
            <a:off x="1379896" y="4581128"/>
            <a:ext cx="6384209" cy="1329592"/>
          </a:xfrm>
          <a:prstGeom prst="rect">
            <a:avLst/>
          </a:prstGeom>
        </p:spPr>
      </p:pic>
    </p:spTree>
    <p:extLst>
      <p:ext uri="{BB962C8B-B14F-4D97-AF65-F5344CB8AC3E}">
        <p14:creationId xmlns:p14="http://schemas.microsoft.com/office/powerpoint/2010/main" val="38482934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5B7F0CF-723E-46E0-B4C5-23BE68F855AE}"/>
              </a:ext>
            </a:extLst>
          </p:cNvPr>
          <p:cNvSpPr>
            <a:spLocks noGrp="1"/>
          </p:cNvSpPr>
          <p:nvPr>
            <p:ph type="title"/>
          </p:nvPr>
        </p:nvSpPr>
        <p:spPr/>
        <p:txBody>
          <a:bodyPr>
            <a:normAutofit/>
          </a:bodyPr>
          <a:lstStyle/>
          <a:p>
            <a:r>
              <a:rPr lang="pt-BR" sz="2800" dirty="0" err="1">
                <a:solidFill>
                  <a:schemeClr val="accent1"/>
                </a:solidFill>
              </a:rPr>
              <a:t>Measuring</a:t>
            </a:r>
            <a:r>
              <a:rPr lang="pt-BR" sz="2800" dirty="0">
                <a:solidFill>
                  <a:schemeClr val="accent1"/>
                </a:solidFill>
              </a:rPr>
              <a:t> </a:t>
            </a:r>
            <a:r>
              <a:rPr lang="pt-BR" sz="2800" dirty="0" err="1">
                <a:solidFill>
                  <a:schemeClr val="accent1"/>
                </a:solidFill>
              </a:rPr>
              <a:t>taxonomic</a:t>
            </a:r>
            <a:r>
              <a:rPr lang="pt-BR" sz="2800" dirty="0">
                <a:solidFill>
                  <a:schemeClr val="accent1"/>
                </a:solidFill>
              </a:rPr>
              <a:t> </a:t>
            </a:r>
            <a:r>
              <a:rPr lang="pt-BR" sz="2800" dirty="0" err="1">
                <a:solidFill>
                  <a:schemeClr val="accent1"/>
                </a:solidFill>
              </a:rPr>
              <a:t>uncertainty</a:t>
            </a:r>
            <a:endParaRPr lang="pt-PT" sz="2800" dirty="0">
              <a:solidFill>
                <a:schemeClr val="accent1"/>
              </a:solidFill>
            </a:endParaRPr>
          </a:p>
        </p:txBody>
      </p:sp>
      <p:sp>
        <p:nvSpPr>
          <p:cNvPr id="3" name="Marcador de Posição de Conteúdo 2">
            <a:extLst>
              <a:ext uri="{FF2B5EF4-FFF2-40B4-BE49-F238E27FC236}">
                <a16:creationId xmlns="" xmlns:a16="http://schemas.microsoft.com/office/drawing/2014/main" id="{282532A9-2C0A-4BFF-9295-333822BD3015}"/>
              </a:ext>
            </a:extLst>
          </p:cNvPr>
          <p:cNvSpPr>
            <a:spLocks noGrp="1"/>
          </p:cNvSpPr>
          <p:nvPr>
            <p:ph idx="1"/>
          </p:nvPr>
        </p:nvSpPr>
        <p:spPr>
          <a:xfrm>
            <a:off x="628650" y="1825625"/>
            <a:ext cx="7810500" cy="4351338"/>
          </a:xfrm>
        </p:spPr>
        <p:txBody>
          <a:bodyPr>
            <a:normAutofit/>
          </a:bodyPr>
          <a:lstStyle/>
          <a:p>
            <a:pPr marL="0" indent="266700"/>
            <a:r>
              <a:rPr lang="pt-PT" sz="2400" dirty="0">
                <a:latin typeface="+mj-lt"/>
              </a:rPr>
              <a:t>Consequences </a:t>
            </a:r>
            <a:r>
              <a:rPr lang="pt-PT" sz="1800" dirty="0">
                <a:solidFill>
                  <a:schemeClr val="bg1">
                    <a:lumMod val="65000"/>
                  </a:schemeClr>
                </a:solidFill>
                <a:latin typeface="+mj-lt"/>
              </a:rPr>
              <a:t>(Vogel </a:t>
            </a:r>
            <a:r>
              <a:rPr lang="pt-PT" sz="1800" dirty="0" err="1">
                <a:solidFill>
                  <a:schemeClr val="bg1">
                    <a:lumMod val="65000"/>
                  </a:schemeClr>
                </a:solidFill>
                <a:latin typeface="+mj-lt"/>
              </a:rPr>
              <a:t>Ely</a:t>
            </a:r>
            <a:r>
              <a:rPr lang="pt-PT" sz="1800" dirty="0">
                <a:solidFill>
                  <a:schemeClr val="bg1">
                    <a:lumMod val="65000"/>
                  </a:schemeClr>
                </a:solidFill>
                <a:latin typeface="+mj-lt"/>
              </a:rPr>
              <a:t> </a:t>
            </a:r>
            <a:r>
              <a:rPr lang="pt-PT" sz="1800" dirty="0" err="1">
                <a:solidFill>
                  <a:schemeClr val="bg1">
                    <a:lumMod val="65000"/>
                  </a:schemeClr>
                </a:solidFill>
                <a:latin typeface="+mj-lt"/>
              </a:rPr>
              <a:t>et</a:t>
            </a:r>
            <a:r>
              <a:rPr lang="pt-PT" sz="1800" dirty="0">
                <a:solidFill>
                  <a:schemeClr val="bg1">
                    <a:lumMod val="65000"/>
                  </a:schemeClr>
                </a:solidFill>
                <a:latin typeface="+mj-lt"/>
              </a:rPr>
              <a:t> al., 2017, </a:t>
            </a:r>
            <a:r>
              <a:rPr lang="pt-PT" sz="1800" b="0" i="0" dirty="0">
                <a:solidFill>
                  <a:schemeClr val="bg1">
                    <a:lumMod val="65000"/>
                  </a:schemeClr>
                </a:solidFill>
                <a:effectLst/>
                <a:latin typeface="+mj-lt"/>
              </a:rPr>
              <a:t>J. </a:t>
            </a:r>
            <a:r>
              <a:rPr lang="pt-PT" sz="1800" b="0" i="0" dirty="0" err="1">
                <a:solidFill>
                  <a:schemeClr val="bg1">
                    <a:lumMod val="65000"/>
                  </a:schemeClr>
                </a:solidFill>
                <a:effectLst/>
                <a:latin typeface="+mj-lt"/>
              </a:rPr>
              <a:t>Nat</a:t>
            </a:r>
            <a:r>
              <a:rPr lang="pt-PT" sz="1800" b="0" i="0" dirty="0">
                <a:solidFill>
                  <a:schemeClr val="bg1">
                    <a:lumMod val="65000"/>
                  </a:schemeClr>
                </a:solidFill>
                <a:effectLst/>
                <a:latin typeface="+mj-lt"/>
              </a:rPr>
              <a:t>. </a:t>
            </a:r>
            <a:r>
              <a:rPr lang="pt-PT" sz="1800" b="0" i="0" dirty="0" err="1">
                <a:solidFill>
                  <a:schemeClr val="bg1">
                    <a:lumMod val="65000"/>
                  </a:schemeClr>
                </a:solidFill>
                <a:effectLst/>
                <a:latin typeface="+mj-lt"/>
              </a:rPr>
              <a:t>Conserv</a:t>
            </a:r>
            <a:r>
              <a:rPr lang="pt-PT" sz="1800" b="0" i="0" dirty="0">
                <a:solidFill>
                  <a:schemeClr val="bg1">
                    <a:lumMod val="65000"/>
                  </a:schemeClr>
                </a:solidFill>
                <a:effectLst/>
                <a:latin typeface="+mj-lt"/>
              </a:rPr>
              <a:t>.</a:t>
            </a:r>
            <a:r>
              <a:rPr lang="pt-PT" sz="1800" dirty="0">
                <a:solidFill>
                  <a:schemeClr val="bg1">
                    <a:lumMod val="65000"/>
                  </a:schemeClr>
                </a:solidFill>
                <a:latin typeface="+mj-lt"/>
              </a:rPr>
              <a:t>)</a:t>
            </a:r>
          </a:p>
          <a:p>
            <a:pPr marL="273050" lvl="2" indent="260350">
              <a:lnSpc>
                <a:spcPct val="150000"/>
              </a:lnSpc>
            </a:pPr>
            <a:r>
              <a:rPr lang="pt-PT" sz="1800" dirty="0">
                <a:solidFill>
                  <a:schemeClr val="tx1"/>
                </a:solidFill>
                <a:latin typeface="+mj-lt"/>
              </a:rPr>
              <a:t>Overestimating or </a:t>
            </a:r>
            <a:r>
              <a:rPr lang="pt-PT" sz="1800" dirty="0" smtClean="0">
                <a:solidFill>
                  <a:schemeClr val="tx1"/>
                </a:solidFill>
                <a:latin typeface="+mj-lt"/>
              </a:rPr>
              <a:t>underestimating of </a:t>
            </a:r>
            <a:r>
              <a:rPr lang="pt-PT" sz="1800" dirty="0">
                <a:solidFill>
                  <a:schemeClr val="tx1"/>
                </a:solidFill>
                <a:latin typeface="+mj-lt"/>
              </a:rPr>
              <a:t>species richness</a:t>
            </a:r>
          </a:p>
          <a:p>
            <a:pPr marL="273050" lvl="2" indent="260350">
              <a:lnSpc>
                <a:spcPct val="150000"/>
              </a:lnSpc>
            </a:pPr>
            <a:r>
              <a:rPr lang="pt-PT" sz="1800" dirty="0" err="1">
                <a:solidFill>
                  <a:schemeClr val="tx1"/>
                </a:solidFill>
                <a:latin typeface="+mj-lt"/>
              </a:rPr>
              <a:t>Compromising</a:t>
            </a:r>
            <a:r>
              <a:rPr lang="pt-PT" sz="1800" dirty="0">
                <a:solidFill>
                  <a:schemeClr val="tx1"/>
                </a:solidFill>
                <a:latin typeface="+mj-lt"/>
              </a:rPr>
              <a:t> </a:t>
            </a:r>
            <a:r>
              <a:rPr lang="pt-PT" sz="1800" dirty="0" err="1">
                <a:solidFill>
                  <a:schemeClr val="tx1"/>
                </a:solidFill>
                <a:latin typeface="+mj-lt"/>
              </a:rPr>
              <a:t>understanding</a:t>
            </a:r>
            <a:r>
              <a:rPr lang="pt-PT" sz="1800" dirty="0">
                <a:solidFill>
                  <a:schemeClr val="tx1"/>
                </a:solidFill>
                <a:latin typeface="+mj-lt"/>
              </a:rPr>
              <a:t> </a:t>
            </a:r>
            <a:r>
              <a:rPr lang="pt-PT" sz="1800" dirty="0" err="1">
                <a:solidFill>
                  <a:schemeClr val="tx1"/>
                </a:solidFill>
                <a:latin typeface="+mj-lt"/>
              </a:rPr>
              <a:t>of</a:t>
            </a:r>
            <a:r>
              <a:rPr lang="pt-PT" sz="1800" dirty="0">
                <a:solidFill>
                  <a:schemeClr val="tx1"/>
                </a:solidFill>
                <a:latin typeface="+mj-lt"/>
              </a:rPr>
              <a:t> </a:t>
            </a:r>
            <a:r>
              <a:rPr lang="pt-PT" sz="1800" dirty="0" err="1">
                <a:solidFill>
                  <a:schemeClr val="tx1"/>
                </a:solidFill>
                <a:latin typeface="+mj-lt"/>
              </a:rPr>
              <a:t>species</a:t>
            </a:r>
            <a:r>
              <a:rPr lang="pt-PT" sz="1800" dirty="0">
                <a:solidFill>
                  <a:schemeClr val="tx1"/>
                </a:solidFill>
                <a:latin typeface="+mj-lt"/>
              </a:rPr>
              <a:t> turnover </a:t>
            </a:r>
            <a:r>
              <a:rPr lang="pt-PT" sz="1800" dirty="0" err="1">
                <a:solidFill>
                  <a:schemeClr val="tx1"/>
                </a:solidFill>
                <a:latin typeface="+mj-lt"/>
              </a:rPr>
              <a:t>and</a:t>
            </a:r>
            <a:r>
              <a:rPr lang="pt-PT" sz="1800" dirty="0">
                <a:solidFill>
                  <a:schemeClr val="tx1"/>
                </a:solidFill>
                <a:latin typeface="+mj-lt"/>
              </a:rPr>
              <a:t> </a:t>
            </a:r>
            <a:r>
              <a:rPr lang="pt-PT" sz="1800" dirty="0" err="1">
                <a:solidFill>
                  <a:schemeClr val="tx1"/>
                </a:solidFill>
                <a:latin typeface="+mj-lt"/>
              </a:rPr>
              <a:t>ecological</a:t>
            </a:r>
            <a:r>
              <a:rPr lang="pt-PT" sz="1800" dirty="0">
                <a:solidFill>
                  <a:schemeClr val="tx1"/>
                </a:solidFill>
                <a:latin typeface="+mj-lt"/>
              </a:rPr>
              <a:t> </a:t>
            </a:r>
            <a:r>
              <a:rPr lang="pt-PT" sz="1800" dirty="0" err="1">
                <a:solidFill>
                  <a:schemeClr val="tx1"/>
                </a:solidFill>
                <a:latin typeface="+mj-lt"/>
              </a:rPr>
              <a:t>gradients</a:t>
            </a:r>
            <a:endParaRPr lang="pt-PT" sz="1800" dirty="0">
              <a:solidFill>
                <a:schemeClr val="tx1"/>
              </a:solidFill>
              <a:latin typeface="+mj-lt"/>
            </a:endParaRPr>
          </a:p>
          <a:p>
            <a:pPr marL="273050" lvl="2" indent="260350">
              <a:lnSpc>
                <a:spcPct val="150000"/>
              </a:lnSpc>
              <a:tabLst>
                <a:tab pos="533400" algn="l"/>
              </a:tabLst>
            </a:pPr>
            <a:r>
              <a:rPr lang="pt-PT" sz="1800" dirty="0">
                <a:solidFill>
                  <a:schemeClr val="tx1"/>
                </a:solidFill>
                <a:latin typeface="+mj-lt"/>
              </a:rPr>
              <a:t>Species </a:t>
            </a:r>
            <a:r>
              <a:rPr lang="pt-PT" sz="1800" dirty="0" err="1">
                <a:solidFill>
                  <a:schemeClr val="tx1"/>
                </a:solidFill>
                <a:latin typeface="+mj-lt"/>
              </a:rPr>
              <a:t>loss</a:t>
            </a:r>
            <a:r>
              <a:rPr lang="pt-PT" sz="1800" dirty="0">
                <a:solidFill>
                  <a:schemeClr val="tx1"/>
                </a:solidFill>
                <a:latin typeface="+mj-lt"/>
              </a:rPr>
              <a:t> in </a:t>
            </a:r>
            <a:r>
              <a:rPr lang="pt-PT" sz="1800" dirty="0" err="1">
                <a:solidFill>
                  <a:schemeClr val="tx1"/>
                </a:solidFill>
                <a:latin typeface="+mj-lt"/>
              </a:rPr>
              <a:t>synonymization</a:t>
            </a:r>
            <a:r>
              <a:rPr lang="pt-PT" sz="1800" dirty="0">
                <a:solidFill>
                  <a:schemeClr val="tx1"/>
                </a:solidFill>
                <a:latin typeface="+mj-lt"/>
              </a:rPr>
              <a:t> (</a:t>
            </a:r>
            <a:r>
              <a:rPr lang="en-US" sz="1800" dirty="0">
                <a:solidFill>
                  <a:schemeClr val="tx1"/>
                </a:solidFill>
                <a:latin typeface="+mj-lt"/>
              </a:rPr>
              <a:t>loss of its recognition as </a:t>
            </a:r>
            <a:r>
              <a:rPr lang="en-US" sz="1800" dirty="0" smtClean="0">
                <a:solidFill>
                  <a:schemeClr val="tx1"/>
                </a:solidFill>
                <a:latin typeface="+mj-lt"/>
              </a:rPr>
              <a:t>a distinct </a:t>
            </a:r>
            <a:r>
              <a:rPr lang="en-US" sz="1800" dirty="0">
                <a:solidFill>
                  <a:schemeClr val="tx1"/>
                </a:solidFill>
                <a:latin typeface="+mj-lt"/>
              </a:rPr>
              <a:t>taxonomic </a:t>
            </a:r>
            <a:r>
              <a:rPr lang="en-US" sz="1800" dirty="0" smtClean="0">
                <a:solidFill>
                  <a:schemeClr val="tx1"/>
                </a:solidFill>
                <a:latin typeface="+mj-lt"/>
              </a:rPr>
              <a:t>	entity</a:t>
            </a:r>
            <a:r>
              <a:rPr lang="en-US" sz="1800" dirty="0">
                <a:solidFill>
                  <a:schemeClr val="tx1"/>
                </a:solidFill>
                <a:latin typeface="+mj-lt"/>
              </a:rPr>
              <a:t>)</a:t>
            </a:r>
          </a:p>
          <a:p>
            <a:pPr marL="273050" lvl="2" indent="260350">
              <a:lnSpc>
                <a:spcPct val="150000"/>
              </a:lnSpc>
              <a:tabLst>
                <a:tab pos="533400" algn="l"/>
              </a:tabLst>
            </a:pPr>
            <a:r>
              <a:rPr lang="en-US" sz="1800" dirty="0">
                <a:solidFill>
                  <a:schemeClr val="tx1"/>
                </a:solidFill>
                <a:latin typeface="+mj-lt"/>
              </a:rPr>
              <a:t>Erroneous assessments of conservation status, preventing the effective </a:t>
            </a:r>
            <a:r>
              <a:rPr lang="en-US" sz="1800" dirty="0" smtClean="0">
                <a:solidFill>
                  <a:schemeClr val="tx1"/>
                </a:solidFill>
                <a:latin typeface="+mj-lt"/>
              </a:rPr>
              <a:t>	implementation </a:t>
            </a:r>
            <a:r>
              <a:rPr lang="en-US" sz="1800" dirty="0">
                <a:solidFill>
                  <a:schemeClr val="tx1"/>
                </a:solidFill>
                <a:latin typeface="+mj-lt"/>
              </a:rPr>
              <a:t>of </a:t>
            </a:r>
            <a:r>
              <a:rPr lang="en-US" sz="1800" dirty="0" smtClean="0">
                <a:solidFill>
                  <a:schemeClr val="tx1"/>
                </a:solidFill>
                <a:latin typeface="+mj-lt"/>
              </a:rPr>
              <a:t>legislation</a:t>
            </a:r>
          </a:p>
          <a:p>
            <a:pPr marL="273050" lvl="2" indent="260350">
              <a:lnSpc>
                <a:spcPct val="150000"/>
              </a:lnSpc>
            </a:pPr>
            <a:r>
              <a:rPr lang="en-US" sz="1800" dirty="0" smtClean="0">
                <a:solidFill>
                  <a:schemeClr val="tx1"/>
                </a:solidFill>
                <a:latin typeface="+mj-lt"/>
              </a:rPr>
              <a:t>Serious </a:t>
            </a:r>
            <a:r>
              <a:rPr lang="en-US" sz="1800" dirty="0">
                <a:solidFill>
                  <a:schemeClr val="tx1"/>
                </a:solidFill>
                <a:latin typeface="+mj-lt"/>
              </a:rPr>
              <a:t>implications for endangered species</a:t>
            </a:r>
            <a:endParaRPr lang="pt-PT" sz="1800" dirty="0">
              <a:solidFill>
                <a:schemeClr val="tx1"/>
              </a:solidFill>
              <a:latin typeface="+mj-lt"/>
            </a:endParaRPr>
          </a:p>
          <a:p>
            <a:pPr lvl="1"/>
            <a:endParaRPr lang="pt-PT" sz="2400" dirty="0">
              <a:latin typeface="+mj-lt"/>
            </a:endParaRPr>
          </a:p>
        </p:txBody>
      </p:sp>
    </p:spTree>
    <p:extLst>
      <p:ext uri="{BB962C8B-B14F-4D97-AF65-F5344CB8AC3E}">
        <p14:creationId xmlns:p14="http://schemas.microsoft.com/office/powerpoint/2010/main" val="36501008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15516DE-C8AE-4BD7-9ACA-E8FD00DA2001}"/>
              </a:ext>
            </a:extLst>
          </p:cNvPr>
          <p:cNvSpPr>
            <a:spLocks noGrp="1"/>
          </p:cNvSpPr>
          <p:nvPr>
            <p:ph type="title"/>
          </p:nvPr>
        </p:nvSpPr>
        <p:spPr/>
        <p:txBody>
          <a:bodyPr>
            <a:normAutofit/>
          </a:bodyPr>
          <a:lstStyle/>
          <a:p>
            <a:r>
              <a:rPr lang="pt-BR" sz="2800" dirty="0" err="1">
                <a:solidFill>
                  <a:schemeClr val="accent1"/>
                </a:solidFill>
              </a:rPr>
              <a:t>Measuring</a:t>
            </a:r>
            <a:r>
              <a:rPr lang="pt-BR" sz="2800" dirty="0">
                <a:solidFill>
                  <a:schemeClr val="accent1"/>
                </a:solidFill>
              </a:rPr>
              <a:t> </a:t>
            </a:r>
            <a:r>
              <a:rPr lang="pt-BR" sz="2800" dirty="0" err="1">
                <a:solidFill>
                  <a:schemeClr val="accent1"/>
                </a:solidFill>
              </a:rPr>
              <a:t>taxonomic</a:t>
            </a:r>
            <a:r>
              <a:rPr lang="pt-BR" sz="2800" dirty="0">
                <a:solidFill>
                  <a:schemeClr val="accent1"/>
                </a:solidFill>
              </a:rPr>
              <a:t> </a:t>
            </a:r>
            <a:r>
              <a:rPr lang="pt-BR" sz="2800" dirty="0" err="1">
                <a:solidFill>
                  <a:schemeClr val="accent1"/>
                </a:solidFill>
              </a:rPr>
              <a:t>uncertainty</a:t>
            </a:r>
            <a:endParaRPr lang="pt-PT" sz="2800" dirty="0"/>
          </a:p>
        </p:txBody>
      </p:sp>
      <p:pic>
        <p:nvPicPr>
          <p:cNvPr id="5" name="Imagem 4">
            <a:extLst>
              <a:ext uri="{FF2B5EF4-FFF2-40B4-BE49-F238E27FC236}">
                <a16:creationId xmlns:a16="http://schemas.microsoft.com/office/drawing/2014/main" xmlns="" id="{CB7E611B-6161-41D5-B6C3-C2959E338BC1}"/>
              </a:ext>
            </a:extLst>
          </p:cNvPr>
          <p:cNvPicPr>
            <a:picLocks noChangeAspect="1"/>
          </p:cNvPicPr>
          <p:nvPr/>
        </p:nvPicPr>
        <p:blipFill rotWithShape="1">
          <a:blip r:embed="rId2"/>
          <a:srcRect b="9145"/>
          <a:stretch/>
        </p:blipFill>
        <p:spPr>
          <a:xfrm>
            <a:off x="462277" y="2082799"/>
            <a:ext cx="3245627" cy="2060575"/>
          </a:xfrm>
          <a:prstGeom prst="rect">
            <a:avLst/>
          </a:prstGeom>
        </p:spPr>
      </p:pic>
      <p:pic>
        <p:nvPicPr>
          <p:cNvPr id="6" name="Imagem 5">
            <a:extLst>
              <a:ext uri="{FF2B5EF4-FFF2-40B4-BE49-F238E27FC236}">
                <a16:creationId xmlns:a16="http://schemas.microsoft.com/office/drawing/2014/main" xmlns="" id="{3A9DBAD1-F290-4EC8-9C02-1FC6285DB443}"/>
              </a:ext>
            </a:extLst>
          </p:cNvPr>
          <p:cNvPicPr>
            <a:picLocks noChangeAspect="1"/>
          </p:cNvPicPr>
          <p:nvPr/>
        </p:nvPicPr>
        <p:blipFill rotWithShape="1">
          <a:blip r:embed="rId3"/>
          <a:srcRect t="6119"/>
          <a:stretch/>
        </p:blipFill>
        <p:spPr>
          <a:xfrm>
            <a:off x="4139952" y="2082799"/>
            <a:ext cx="4530707" cy="3946165"/>
          </a:xfrm>
          <a:prstGeom prst="rect">
            <a:avLst/>
          </a:prstGeom>
        </p:spPr>
      </p:pic>
      <p:pic>
        <p:nvPicPr>
          <p:cNvPr id="7" name="Imagem 6">
            <a:extLst>
              <a:ext uri="{FF2B5EF4-FFF2-40B4-BE49-F238E27FC236}">
                <a16:creationId xmlns:a16="http://schemas.microsoft.com/office/drawing/2014/main" xmlns="" id="{F975C702-D9E7-4CDB-87AF-D357BEB050B9}"/>
              </a:ext>
            </a:extLst>
          </p:cNvPr>
          <p:cNvPicPr>
            <a:picLocks noChangeAspect="1"/>
          </p:cNvPicPr>
          <p:nvPr/>
        </p:nvPicPr>
        <p:blipFill>
          <a:blip r:embed="rId4"/>
          <a:stretch>
            <a:fillRect/>
          </a:stretch>
        </p:blipFill>
        <p:spPr>
          <a:xfrm>
            <a:off x="493577" y="4727444"/>
            <a:ext cx="3104302" cy="1301520"/>
          </a:xfrm>
          <a:prstGeom prst="rect">
            <a:avLst/>
          </a:prstGeom>
        </p:spPr>
      </p:pic>
    </p:spTree>
    <p:extLst>
      <p:ext uri="{BB962C8B-B14F-4D97-AF65-F5344CB8AC3E}">
        <p14:creationId xmlns:p14="http://schemas.microsoft.com/office/powerpoint/2010/main" val="24387766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2800" dirty="0" err="1">
                <a:solidFill>
                  <a:schemeClr val="accent1"/>
                </a:solidFill>
              </a:rPr>
              <a:t>Measuring</a:t>
            </a:r>
            <a:r>
              <a:rPr lang="pt-BR" sz="2800" dirty="0">
                <a:solidFill>
                  <a:schemeClr val="accent1"/>
                </a:solidFill>
              </a:rPr>
              <a:t> </a:t>
            </a:r>
            <a:r>
              <a:rPr lang="pt-BR" sz="2800" dirty="0" err="1">
                <a:solidFill>
                  <a:schemeClr val="accent1"/>
                </a:solidFill>
              </a:rPr>
              <a:t>taxonomic</a:t>
            </a:r>
            <a:r>
              <a:rPr lang="pt-BR" sz="2800" dirty="0">
                <a:solidFill>
                  <a:schemeClr val="accent1"/>
                </a:solidFill>
              </a:rPr>
              <a:t> </a:t>
            </a:r>
            <a:r>
              <a:rPr lang="pt-BR" sz="2800" dirty="0" err="1">
                <a:solidFill>
                  <a:schemeClr val="accent1"/>
                </a:solidFill>
              </a:rPr>
              <a:t>uncertainty</a:t>
            </a:r>
            <a:endParaRPr lang="pt-BR" sz="2800" dirty="0">
              <a:solidFill>
                <a:schemeClr val="accent1"/>
              </a:solidFill>
            </a:endParaRPr>
          </a:p>
        </p:txBody>
      </p:sp>
      <p:sp>
        <p:nvSpPr>
          <p:cNvPr id="3" name="Espaço Reservado para Número de Slide 2"/>
          <p:cNvSpPr>
            <a:spLocks noGrp="1"/>
          </p:cNvSpPr>
          <p:nvPr>
            <p:ph type="sldNum" sz="quarter" idx="12"/>
          </p:nvPr>
        </p:nvSpPr>
        <p:spPr/>
        <p:txBody>
          <a:bodyPr/>
          <a:lstStyle/>
          <a:p>
            <a:fld id="{62F5F272-98AA-4A60-BDDA-118F47179B4B}" type="slidenum">
              <a:rPr lang="pt-BR" smtClean="0"/>
              <a:t>27</a:t>
            </a:fld>
            <a:endParaRPr lang="pt-BR"/>
          </a:p>
        </p:txBody>
      </p:sp>
      <p:pic>
        <p:nvPicPr>
          <p:cNvPr id="4" name="Imagem 3">
            <a:extLst>
              <a:ext uri="{FF2B5EF4-FFF2-40B4-BE49-F238E27FC236}">
                <a16:creationId xmlns="" xmlns:a16="http://schemas.microsoft.com/office/drawing/2014/main" id="{658B2F12-C839-472A-B0B2-60980EF4A83A}"/>
              </a:ext>
            </a:extLst>
          </p:cNvPr>
          <p:cNvPicPr>
            <a:picLocks noChangeAspect="1"/>
          </p:cNvPicPr>
          <p:nvPr/>
        </p:nvPicPr>
        <p:blipFill>
          <a:blip r:embed="rId3"/>
          <a:stretch>
            <a:fillRect/>
          </a:stretch>
        </p:blipFill>
        <p:spPr>
          <a:xfrm>
            <a:off x="323527" y="1484976"/>
            <a:ext cx="4320000" cy="1910299"/>
          </a:xfrm>
          <a:prstGeom prst="rect">
            <a:avLst/>
          </a:prstGeom>
        </p:spPr>
      </p:pic>
      <p:grpSp>
        <p:nvGrpSpPr>
          <p:cNvPr id="12" name="Grupo 11"/>
          <p:cNvGrpSpPr/>
          <p:nvPr/>
        </p:nvGrpSpPr>
        <p:grpSpPr>
          <a:xfrm>
            <a:off x="5405813" y="1700809"/>
            <a:ext cx="2766587" cy="1368151"/>
            <a:chOff x="5405813" y="1700809"/>
            <a:chExt cx="2766587" cy="1368151"/>
          </a:xfrm>
        </p:grpSpPr>
        <p:pic>
          <p:nvPicPr>
            <p:cNvPr id="6" name="Picture 2" descr="Dr. Geiziane Tessarolo (@GeizianeTessar1) / Twitter">
              <a:extLst>
                <a:ext uri="{FF2B5EF4-FFF2-40B4-BE49-F238E27FC236}">
                  <a16:creationId xmlns="" xmlns:a16="http://schemas.microsoft.com/office/drawing/2014/main" id="{046A2309-7C7F-4E93-9396-86D6C8F399B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7700" y="1700809"/>
              <a:ext cx="1209124" cy="12003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pj Biodiversity on Twitter: &quot;Meet the Editor-in-Chief. Dr Joaquin Hortal's  main research aim is to understand why biodiversity is distributed the way  it is in space and time. Find out more about">
              <a:extLst>
                <a:ext uri="{FF2B5EF4-FFF2-40B4-BE49-F238E27FC236}">
                  <a16:creationId xmlns="" xmlns:a16="http://schemas.microsoft.com/office/drawing/2014/main" id="{9E1C45C3-2D0D-4A26-B804-62D60962E06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63276" y="1700809"/>
              <a:ext cx="1209124" cy="1200304"/>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 xmlns:a16="http://schemas.microsoft.com/office/drawing/2014/main" id="{81AEDA66-2C9B-41FF-BE88-7DE5771EDEE9}"/>
                </a:ext>
              </a:extLst>
            </p:cNvPr>
            <p:cNvSpPr txBox="1"/>
            <p:nvPr/>
          </p:nvSpPr>
          <p:spPr>
            <a:xfrm>
              <a:off x="5405813" y="2906977"/>
              <a:ext cx="900330" cy="161983"/>
            </a:xfrm>
            <a:prstGeom prst="rect">
              <a:avLst/>
            </a:prstGeom>
            <a:noFill/>
          </p:spPr>
          <p:txBody>
            <a:bodyPr wrap="none" rtlCol="0">
              <a:spAutoFit/>
            </a:bodyPr>
            <a:lstStyle/>
            <a:p>
              <a:r>
                <a:rPr lang="pt-PT" sz="1200" i="1" dirty="0" err="1"/>
                <a:t>Geiziane</a:t>
              </a:r>
              <a:r>
                <a:rPr lang="pt-PT" sz="1200" i="1" dirty="0"/>
                <a:t> </a:t>
              </a:r>
              <a:r>
                <a:rPr lang="pt-PT" sz="1200" i="1" dirty="0" err="1"/>
                <a:t>Tessarolo</a:t>
              </a:r>
              <a:endParaRPr lang="pt-PT" sz="1200" i="1" dirty="0"/>
            </a:p>
          </p:txBody>
        </p:sp>
        <p:sp>
          <p:nvSpPr>
            <p:cNvPr id="9" name="CaixaDeTexto 8">
              <a:extLst>
                <a:ext uri="{FF2B5EF4-FFF2-40B4-BE49-F238E27FC236}">
                  <a16:creationId xmlns="" xmlns:a16="http://schemas.microsoft.com/office/drawing/2014/main" id="{35054379-5FFB-43B8-9CFA-AF0C0BE179D7}"/>
                </a:ext>
              </a:extLst>
            </p:cNvPr>
            <p:cNvSpPr txBox="1"/>
            <p:nvPr/>
          </p:nvSpPr>
          <p:spPr>
            <a:xfrm>
              <a:off x="7008088" y="2906977"/>
              <a:ext cx="732264" cy="161983"/>
            </a:xfrm>
            <a:prstGeom prst="rect">
              <a:avLst/>
            </a:prstGeom>
            <a:noFill/>
          </p:spPr>
          <p:txBody>
            <a:bodyPr wrap="none" rtlCol="0">
              <a:spAutoFit/>
            </a:bodyPr>
            <a:lstStyle/>
            <a:p>
              <a:r>
                <a:rPr lang="pt-PT" sz="1200" i="1" dirty="0"/>
                <a:t>Joaquín</a:t>
              </a:r>
              <a:r>
                <a:rPr lang="pt-PT" sz="1200" dirty="0"/>
                <a:t> </a:t>
              </a:r>
              <a:r>
                <a:rPr lang="pt-PT" sz="1200" dirty="0" err="1"/>
                <a:t>Hortal</a:t>
              </a:r>
              <a:endParaRPr lang="pt-PT" sz="1200" dirty="0"/>
            </a:p>
          </p:txBody>
        </p:sp>
      </p:grpSp>
      <p:sp>
        <p:nvSpPr>
          <p:cNvPr id="11" name="Marcador de Posição de Conteúdo 2">
            <a:extLst>
              <a:ext uri="{FF2B5EF4-FFF2-40B4-BE49-F238E27FC236}">
                <a16:creationId xmlns="" xmlns:a16="http://schemas.microsoft.com/office/drawing/2014/main" id="{282532A9-2C0A-4BFF-9295-333822BD3015}"/>
              </a:ext>
            </a:extLst>
          </p:cNvPr>
          <p:cNvSpPr txBox="1">
            <a:spLocks/>
          </p:cNvSpPr>
          <p:nvPr/>
        </p:nvSpPr>
        <p:spPr>
          <a:xfrm>
            <a:off x="628650" y="3824103"/>
            <a:ext cx="8130664" cy="2413209"/>
          </a:xfrm>
          <a:prstGeom prst="rect">
            <a:avLst/>
          </a:prstGeom>
        </p:spPr>
        <p:txBody>
          <a:bodyPr>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US" sz="2200" dirty="0" smtClean="0"/>
              <a:t>The taxonomic quality can be estimated by assigning weights according to the </a:t>
            </a:r>
            <a:r>
              <a:rPr lang="en-US" sz="2200" i="1" dirty="0" smtClean="0"/>
              <a:t>expertise of identifier.</a:t>
            </a:r>
            <a:endParaRPr lang="en-US" sz="2200" dirty="0" smtClean="0"/>
          </a:p>
          <a:p>
            <a:pPr lvl="1"/>
            <a:r>
              <a:rPr lang="en-US" dirty="0" smtClean="0"/>
              <a:t>Taxonomist = 1.0</a:t>
            </a:r>
          </a:p>
          <a:p>
            <a:pPr lvl="1"/>
            <a:r>
              <a:rPr lang="en-US" dirty="0" smtClean="0"/>
              <a:t>Expert = 0.9</a:t>
            </a:r>
          </a:p>
          <a:p>
            <a:pPr lvl="1"/>
            <a:r>
              <a:rPr lang="en-US" dirty="0" smtClean="0"/>
              <a:t>Amateur = 0.75</a:t>
            </a:r>
            <a:endParaRPr lang="pt-PT" dirty="0"/>
          </a:p>
        </p:txBody>
      </p:sp>
    </p:spTree>
    <p:extLst>
      <p:ext uri="{BB962C8B-B14F-4D97-AF65-F5344CB8AC3E}">
        <p14:creationId xmlns:p14="http://schemas.microsoft.com/office/powerpoint/2010/main" val="649364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7ED8C51-D411-4D62-A5D5-B01D4EC7BCD0}"/>
              </a:ext>
            </a:extLst>
          </p:cNvPr>
          <p:cNvSpPr>
            <a:spLocks noGrp="1"/>
          </p:cNvSpPr>
          <p:nvPr>
            <p:ph type="title"/>
          </p:nvPr>
        </p:nvSpPr>
        <p:spPr/>
        <p:txBody>
          <a:bodyPr>
            <a:normAutofit/>
          </a:bodyPr>
          <a:lstStyle/>
          <a:p>
            <a:r>
              <a:rPr lang="pt-PT" sz="2800" dirty="0">
                <a:solidFill>
                  <a:schemeClr val="accent1"/>
                </a:solidFill>
              </a:rPr>
              <a:t>Inventory </a:t>
            </a:r>
            <a:r>
              <a:rPr lang="pt-PT" sz="2800" dirty="0" err="1">
                <a:solidFill>
                  <a:schemeClr val="accent1"/>
                </a:solidFill>
              </a:rPr>
              <a:t>completeness</a:t>
            </a:r>
            <a:endParaRPr lang="pt-PT" sz="2800" dirty="0">
              <a:solidFill>
                <a:schemeClr val="accent1"/>
              </a:solidFill>
            </a:endParaRPr>
          </a:p>
        </p:txBody>
      </p:sp>
      <p:sp>
        <p:nvSpPr>
          <p:cNvPr id="3" name="Marcador de Posição de Conteúdo 2">
            <a:extLst>
              <a:ext uri="{FF2B5EF4-FFF2-40B4-BE49-F238E27FC236}">
                <a16:creationId xmlns="" xmlns:a16="http://schemas.microsoft.com/office/drawing/2014/main" id="{653916FA-2D1C-468C-A878-9FEFBD4425D2}"/>
              </a:ext>
            </a:extLst>
          </p:cNvPr>
          <p:cNvSpPr>
            <a:spLocks noGrp="1"/>
          </p:cNvSpPr>
          <p:nvPr>
            <p:ph idx="1"/>
          </p:nvPr>
        </p:nvSpPr>
        <p:spPr>
          <a:xfrm>
            <a:off x="628650" y="1825625"/>
            <a:ext cx="7759774" cy="4351338"/>
          </a:xfrm>
        </p:spPr>
        <p:txBody>
          <a:bodyPr>
            <a:normAutofit lnSpcReduction="10000"/>
          </a:bodyPr>
          <a:lstStyle/>
          <a:p>
            <a:r>
              <a:rPr lang="en-US" sz="2200" dirty="0"/>
              <a:t>A measure of </a:t>
            </a:r>
            <a:r>
              <a:rPr lang="en-US" sz="2200" u="sng" dirty="0"/>
              <a:t>how well</a:t>
            </a:r>
            <a:r>
              <a:rPr lang="en-US" sz="2200" dirty="0"/>
              <a:t> a biological inventory captures all </a:t>
            </a:r>
            <a:r>
              <a:rPr lang="en-US" sz="2200" u="sng" dirty="0"/>
              <a:t>present species</a:t>
            </a:r>
            <a:r>
              <a:rPr lang="en-US" sz="2200" dirty="0"/>
              <a:t> in a given location or region</a:t>
            </a:r>
          </a:p>
          <a:p>
            <a:endParaRPr lang="en-US" sz="2200" dirty="0" smtClean="0"/>
          </a:p>
          <a:p>
            <a:r>
              <a:rPr lang="en-US" sz="2200" dirty="0" smtClean="0"/>
              <a:t>Survey/Sampling </a:t>
            </a:r>
            <a:r>
              <a:rPr lang="en-US" sz="2200" dirty="0"/>
              <a:t>effort</a:t>
            </a:r>
          </a:p>
          <a:p>
            <a:endParaRPr lang="en-US" sz="2200" dirty="0" smtClean="0"/>
          </a:p>
          <a:p>
            <a:r>
              <a:rPr lang="en-US" sz="2200" dirty="0" smtClean="0"/>
              <a:t>Important </a:t>
            </a:r>
            <a:r>
              <a:rPr lang="en-US" sz="2200" dirty="0"/>
              <a:t>to biodiversity </a:t>
            </a:r>
            <a:endParaRPr lang="en-US" sz="2200" dirty="0" smtClean="0"/>
          </a:p>
          <a:p>
            <a:pPr marL="0" indent="261938">
              <a:buNone/>
            </a:pPr>
            <a:r>
              <a:rPr lang="en-US" sz="2200" dirty="0" smtClean="0"/>
              <a:t>studies</a:t>
            </a:r>
            <a:r>
              <a:rPr lang="en-US" sz="2200" dirty="0"/>
              <a:t>, conservation, </a:t>
            </a:r>
            <a:endParaRPr lang="en-US" sz="2200" dirty="0" smtClean="0"/>
          </a:p>
          <a:p>
            <a:pPr marL="0" indent="261938">
              <a:buNone/>
            </a:pPr>
            <a:r>
              <a:rPr lang="en-US" sz="2200" dirty="0" smtClean="0"/>
              <a:t>and </a:t>
            </a:r>
            <a:r>
              <a:rPr lang="en-US" sz="2200" dirty="0"/>
              <a:t>environmental </a:t>
            </a:r>
            <a:endParaRPr lang="en-US" sz="2200" dirty="0" smtClean="0"/>
          </a:p>
          <a:p>
            <a:pPr marL="0" indent="261938">
              <a:buNone/>
            </a:pPr>
            <a:r>
              <a:rPr lang="en-US" sz="2200" dirty="0" smtClean="0"/>
              <a:t>monitoring</a:t>
            </a:r>
            <a:r>
              <a:rPr lang="en-US" sz="2200" dirty="0"/>
              <a:t>, </a:t>
            </a:r>
            <a:endParaRPr lang="en-US" sz="2200" dirty="0" smtClean="0"/>
          </a:p>
          <a:p>
            <a:pPr marL="0" indent="261938">
              <a:buNone/>
            </a:pPr>
            <a:r>
              <a:rPr lang="en-US" sz="2200" dirty="0" smtClean="0"/>
              <a:t>as </a:t>
            </a:r>
            <a:r>
              <a:rPr lang="en-US" sz="2200" dirty="0"/>
              <a:t>it directly affects </a:t>
            </a:r>
            <a:endParaRPr lang="en-US" sz="2200" dirty="0" smtClean="0"/>
          </a:p>
          <a:p>
            <a:pPr marL="0" indent="261938">
              <a:buNone/>
            </a:pPr>
            <a:r>
              <a:rPr lang="en-US" sz="2200" dirty="0" smtClean="0"/>
              <a:t>the </a:t>
            </a:r>
            <a:r>
              <a:rPr lang="en-US" sz="2200" dirty="0"/>
              <a:t>interpretation of data</a:t>
            </a:r>
            <a:endParaRPr lang="pt-PT" sz="2200" dirty="0"/>
          </a:p>
        </p:txBody>
      </p:sp>
      <p:pic>
        <p:nvPicPr>
          <p:cNvPr id="10" name="Imagem 9">
            <a:extLst>
              <a:ext uri="{FF2B5EF4-FFF2-40B4-BE49-F238E27FC236}">
                <a16:creationId xmlns="" xmlns:a16="http://schemas.microsoft.com/office/drawing/2014/main" id="{9648A760-C0A0-496B-92EC-F53F0E14F18A}"/>
              </a:ext>
            </a:extLst>
          </p:cNvPr>
          <p:cNvPicPr>
            <a:picLocks noChangeAspect="1"/>
          </p:cNvPicPr>
          <p:nvPr/>
        </p:nvPicPr>
        <p:blipFill>
          <a:blip r:embed="rId2"/>
          <a:stretch>
            <a:fillRect/>
          </a:stretch>
        </p:blipFill>
        <p:spPr>
          <a:xfrm>
            <a:off x="4427984" y="3068960"/>
            <a:ext cx="4313001" cy="2964520"/>
          </a:xfrm>
          <a:prstGeom prst="rect">
            <a:avLst/>
          </a:prstGeom>
        </p:spPr>
      </p:pic>
      <p:sp>
        <p:nvSpPr>
          <p:cNvPr id="12" name="Google Shape;167;p5"/>
          <p:cNvSpPr/>
          <p:nvPr/>
        </p:nvSpPr>
        <p:spPr>
          <a:xfrm>
            <a:off x="6084168" y="6420730"/>
            <a:ext cx="2903936" cy="276999"/>
          </a:xfrm>
          <a:prstGeom prst="rect">
            <a:avLst/>
          </a:prstGeom>
          <a:noFill/>
          <a:ln>
            <a:noFill/>
          </a:ln>
        </p:spPr>
        <p:txBody>
          <a:bodyPr spcFirstLastPara="1" wrap="square" lIns="91425" tIns="45700" rIns="91425" bIns="45700" anchor="t" anchorCtr="0">
            <a:spAutoFit/>
          </a:bodyPr>
          <a:lstStyle/>
          <a:p>
            <a:pPr lvl="0" algn="r"/>
            <a:r>
              <a:rPr lang="pt-BR" sz="1200" dirty="0">
                <a:solidFill>
                  <a:schemeClr val="bg1"/>
                </a:solidFill>
                <a:ea typeface="Calibri"/>
                <a:cs typeface="Calibri"/>
                <a:sym typeface="Calibri"/>
              </a:rPr>
              <a:t>Lu et al., 2021 </a:t>
            </a:r>
            <a:r>
              <a:rPr lang="pt-BR" sz="1200" dirty="0" err="1">
                <a:solidFill>
                  <a:schemeClr val="bg1"/>
                </a:solidFill>
                <a:ea typeface="Calibri"/>
                <a:cs typeface="Calibri"/>
                <a:sym typeface="Calibri"/>
              </a:rPr>
              <a:t>Ecol</a:t>
            </a:r>
            <a:r>
              <a:rPr lang="pt-BR" sz="1200" dirty="0">
                <a:solidFill>
                  <a:schemeClr val="bg1"/>
                </a:solidFill>
                <a:ea typeface="Calibri"/>
                <a:cs typeface="Calibri"/>
                <a:sym typeface="Calibri"/>
              </a:rPr>
              <a:t> </a:t>
            </a:r>
            <a:r>
              <a:rPr lang="pt-BR" sz="1200" dirty="0" err="1">
                <a:solidFill>
                  <a:schemeClr val="bg1"/>
                </a:solidFill>
                <a:ea typeface="Calibri"/>
                <a:cs typeface="Calibri"/>
                <a:sym typeface="Calibri"/>
              </a:rPr>
              <a:t>Evol</a:t>
            </a:r>
            <a:endParaRPr lang="pt-BR" sz="1200" dirty="0">
              <a:solidFill>
                <a:schemeClr val="bg1"/>
              </a:solidFill>
              <a:ea typeface="Calibri"/>
              <a:cs typeface="Calibri"/>
              <a:sym typeface="Calibri"/>
            </a:endParaRPr>
          </a:p>
        </p:txBody>
      </p:sp>
    </p:spTree>
    <p:extLst>
      <p:ext uri="{BB962C8B-B14F-4D97-AF65-F5344CB8AC3E}">
        <p14:creationId xmlns:p14="http://schemas.microsoft.com/office/powerpoint/2010/main" val="32156461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46B53C0-F72B-4778-915F-988907035865}"/>
              </a:ext>
            </a:extLst>
          </p:cNvPr>
          <p:cNvSpPr>
            <a:spLocks noGrp="1"/>
          </p:cNvSpPr>
          <p:nvPr>
            <p:ph type="title"/>
          </p:nvPr>
        </p:nvSpPr>
        <p:spPr/>
        <p:txBody>
          <a:bodyPr/>
          <a:lstStyle/>
          <a:p>
            <a:r>
              <a:rPr lang="pt-PT" dirty="0"/>
              <a:t>KnowBR</a:t>
            </a:r>
          </a:p>
        </p:txBody>
      </p:sp>
      <p:sp>
        <p:nvSpPr>
          <p:cNvPr id="3" name="Marcador de Posição de Conteúdo 2">
            <a:extLst>
              <a:ext uri="{FF2B5EF4-FFF2-40B4-BE49-F238E27FC236}">
                <a16:creationId xmlns="" xmlns:a16="http://schemas.microsoft.com/office/drawing/2014/main" id="{D68D3E70-9CC8-424F-BE36-7F44AB853627}"/>
              </a:ext>
            </a:extLst>
          </p:cNvPr>
          <p:cNvSpPr>
            <a:spLocks noGrp="1"/>
          </p:cNvSpPr>
          <p:nvPr>
            <p:ph idx="1"/>
          </p:nvPr>
        </p:nvSpPr>
        <p:spPr>
          <a:xfrm>
            <a:off x="628650" y="3933056"/>
            <a:ext cx="7886700" cy="2454526"/>
          </a:xfrm>
        </p:spPr>
        <p:txBody>
          <a:bodyPr>
            <a:normAutofit/>
          </a:bodyPr>
          <a:lstStyle/>
          <a:p>
            <a:r>
              <a:rPr lang="en-US" sz="2200" dirty="0"/>
              <a:t>App designed to simultaneously estimate the completeness of species inventories across a territory</a:t>
            </a:r>
          </a:p>
          <a:p>
            <a:r>
              <a:rPr lang="en-US" sz="2200" dirty="0"/>
              <a:t>It calculates accumulation curve in each spatial unit within a given territory </a:t>
            </a:r>
          </a:p>
          <a:p>
            <a:r>
              <a:rPr lang="en-US" sz="2200" dirty="0"/>
              <a:t>It allows identifying those spatial units that can be considered well surveyed</a:t>
            </a:r>
            <a:endParaRPr lang="pt-PT" sz="2200" dirty="0"/>
          </a:p>
        </p:txBody>
      </p:sp>
      <p:pic>
        <p:nvPicPr>
          <p:cNvPr id="13" name="Imagem 12">
            <a:extLst>
              <a:ext uri="{FF2B5EF4-FFF2-40B4-BE49-F238E27FC236}">
                <a16:creationId xmlns="" xmlns:a16="http://schemas.microsoft.com/office/drawing/2014/main" id="{4B908734-0B25-44FB-ACBC-7175BBD77FDE}"/>
              </a:ext>
            </a:extLst>
          </p:cNvPr>
          <p:cNvPicPr>
            <a:picLocks noChangeAspect="1"/>
          </p:cNvPicPr>
          <p:nvPr/>
        </p:nvPicPr>
        <p:blipFill rotWithShape="1">
          <a:blip r:embed="rId2"/>
          <a:srcRect t="3139" b="22420"/>
          <a:stretch/>
        </p:blipFill>
        <p:spPr>
          <a:xfrm>
            <a:off x="572321" y="1700808"/>
            <a:ext cx="4503735" cy="1886328"/>
          </a:xfrm>
          <a:prstGeom prst="rect">
            <a:avLst/>
          </a:prstGeom>
        </p:spPr>
      </p:pic>
      <p:grpSp>
        <p:nvGrpSpPr>
          <p:cNvPr id="10" name="Agrupar 4">
            <a:extLst>
              <a:ext uri="{FF2B5EF4-FFF2-40B4-BE49-F238E27FC236}">
                <a16:creationId xmlns="" xmlns:a16="http://schemas.microsoft.com/office/drawing/2014/main" id="{B2F871DE-1684-40FC-AC4C-176864FE240A}"/>
              </a:ext>
            </a:extLst>
          </p:cNvPr>
          <p:cNvGrpSpPr/>
          <p:nvPr/>
        </p:nvGrpSpPr>
        <p:grpSpPr>
          <a:xfrm>
            <a:off x="5374291" y="1735045"/>
            <a:ext cx="3027679" cy="1909979"/>
            <a:chOff x="8498367" y="219255"/>
            <a:chExt cx="3292437" cy="2076999"/>
          </a:xfrm>
        </p:grpSpPr>
        <p:pic>
          <p:nvPicPr>
            <p:cNvPr id="11" name="Picture 2" descr="Entrevista con Jorge M. Lobo, profesor de investigación del CSIC">
              <a:extLst>
                <a:ext uri="{FF2B5EF4-FFF2-40B4-BE49-F238E27FC236}">
                  <a16:creationId xmlns="" xmlns:a16="http://schemas.microsoft.com/office/drawing/2014/main" id="{46E255C0-DA14-442F-BE61-8C2324C536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98367" y="219255"/>
              <a:ext cx="1549528"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A ONU escolle un software vigués que identifica tiburóns para protexelos -  GCiencia">
              <a:extLst>
                <a:ext uri="{FF2B5EF4-FFF2-40B4-BE49-F238E27FC236}">
                  <a16:creationId xmlns="" xmlns:a16="http://schemas.microsoft.com/office/drawing/2014/main" id="{8FEE2BFE-9044-4B96-BFAA-494D4876DF6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2334"/>
            <a:stretch/>
          </p:blipFill>
          <p:spPr bwMode="auto">
            <a:xfrm>
              <a:off x="10241506" y="219255"/>
              <a:ext cx="1549298" cy="1800000"/>
            </a:xfrm>
            <a:prstGeom prst="rect">
              <a:avLst/>
            </a:prstGeom>
            <a:noFill/>
            <a:extLst>
              <a:ext uri="{909E8E84-426E-40DD-AFC4-6F175D3DCCD1}">
                <a14:hiddenFill xmlns:a14="http://schemas.microsoft.com/office/drawing/2010/main">
                  <a:solidFill>
                    <a:srgbClr val="FFFFFF"/>
                  </a:solidFill>
                </a14:hiddenFill>
              </a:ext>
            </a:extLst>
          </p:spPr>
        </p:pic>
        <p:sp>
          <p:nvSpPr>
            <p:cNvPr id="14" name="CaixaDeTexto 13">
              <a:extLst>
                <a:ext uri="{FF2B5EF4-FFF2-40B4-BE49-F238E27FC236}">
                  <a16:creationId xmlns="" xmlns:a16="http://schemas.microsoft.com/office/drawing/2014/main" id="{5C8E296B-985E-4154-8515-345197E15CCF}"/>
                </a:ext>
              </a:extLst>
            </p:cNvPr>
            <p:cNvSpPr txBox="1"/>
            <p:nvPr/>
          </p:nvSpPr>
          <p:spPr>
            <a:xfrm>
              <a:off x="8705394" y="2019255"/>
              <a:ext cx="1062920" cy="276999"/>
            </a:xfrm>
            <a:prstGeom prst="rect">
              <a:avLst/>
            </a:prstGeom>
            <a:noFill/>
          </p:spPr>
          <p:txBody>
            <a:bodyPr wrap="none" rtlCol="0">
              <a:spAutoFit/>
            </a:bodyPr>
            <a:lstStyle/>
            <a:p>
              <a:r>
                <a:rPr lang="pt-PT" sz="1200" i="1" dirty="0"/>
                <a:t>Jorge M. Lobo</a:t>
              </a:r>
            </a:p>
          </p:txBody>
        </p:sp>
        <p:sp>
          <p:nvSpPr>
            <p:cNvPr id="15" name="CaixaDeTexto 14">
              <a:extLst>
                <a:ext uri="{FF2B5EF4-FFF2-40B4-BE49-F238E27FC236}">
                  <a16:creationId xmlns="" xmlns:a16="http://schemas.microsoft.com/office/drawing/2014/main" id="{11086CE7-D5A7-4FC4-822F-B03B20FCDD6C}"/>
                </a:ext>
              </a:extLst>
            </p:cNvPr>
            <p:cNvSpPr txBox="1"/>
            <p:nvPr/>
          </p:nvSpPr>
          <p:spPr>
            <a:xfrm>
              <a:off x="10366587" y="2016843"/>
              <a:ext cx="1204176" cy="276999"/>
            </a:xfrm>
            <a:prstGeom prst="rect">
              <a:avLst/>
            </a:prstGeom>
            <a:noFill/>
          </p:spPr>
          <p:txBody>
            <a:bodyPr wrap="none" rtlCol="0">
              <a:spAutoFit/>
            </a:bodyPr>
            <a:lstStyle/>
            <a:p>
              <a:r>
                <a:rPr lang="pt-PT" sz="1200" i="1" dirty="0"/>
                <a:t>Castor Guisande</a:t>
              </a:r>
            </a:p>
          </p:txBody>
        </p:sp>
      </p:grpSp>
    </p:spTree>
    <p:extLst>
      <p:ext uri="{BB962C8B-B14F-4D97-AF65-F5344CB8AC3E}">
        <p14:creationId xmlns:p14="http://schemas.microsoft.com/office/powerpoint/2010/main" val="40102758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5"/>
          <p:cNvSpPr txBox="1">
            <a:spLocks noGrp="1"/>
          </p:cNvSpPr>
          <p:nvPr>
            <p:ph type="sldNum" idx="12"/>
          </p:nvPr>
        </p:nvSpPr>
        <p:spPr>
          <a:xfrm>
            <a:off x="4427984" y="1083592"/>
            <a:ext cx="1066800" cy="32918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pt-BR"/>
              <a:t>3</a:t>
            </a:fld>
            <a:endParaRPr dirty="0"/>
          </a:p>
        </p:txBody>
      </p:sp>
      <p:pic>
        <p:nvPicPr>
          <p:cNvPr id="162" name="Google Shape;162;p5"/>
          <p:cNvPicPr preferRelativeResize="0"/>
          <p:nvPr/>
        </p:nvPicPr>
        <p:blipFill rotWithShape="1">
          <a:blip r:embed="rId3">
            <a:alphaModFix/>
          </a:blip>
          <a:srcRect/>
          <a:stretch/>
        </p:blipFill>
        <p:spPr>
          <a:xfrm>
            <a:off x="217613" y="3284984"/>
            <a:ext cx="7234707" cy="2988000"/>
          </a:xfrm>
          <a:prstGeom prst="rect">
            <a:avLst/>
          </a:prstGeom>
          <a:noFill/>
          <a:ln>
            <a:noFill/>
          </a:ln>
        </p:spPr>
      </p:pic>
      <p:sp>
        <p:nvSpPr>
          <p:cNvPr id="163" name="Google Shape;163;p5"/>
          <p:cNvSpPr/>
          <p:nvPr/>
        </p:nvSpPr>
        <p:spPr>
          <a:xfrm>
            <a:off x="1259631" y="1774199"/>
            <a:ext cx="1584177" cy="1200329"/>
          </a:xfrm>
          <a:prstGeom prst="rect">
            <a:avLst/>
          </a:prstGeom>
          <a:noFill/>
          <a:ln>
            <a:noFill/>
          </a:ln>
        </p:spPr>
        <p:txBody>
          <a:bodyPr spcFirstLastPara="1" wrap="square" lIns="91425" tIns="45700" rIns="91425" bIns="45700" anchor="t" anchorCtr="0">
            <a:spAutoFit/>
          </a:bodyPr>
          <a:lstStyle/>
          <a:p>
            <a:pPr lvl="0" algn="ctr"/>
            <a:r>
              <a:rPr lang="en-US" dirty="0">
                <a:solidFill>
                  <a:schemeClr val="dk1"/>
                </a:solidFill>
                <a:ea typeface="Calibri"/>
                <a:cs typeface="Calibri"/>
                <a:sym typeface="Calibri"/>
              </a:rPr>
              <a:t>Largest collection of biodiversity data </a:t>
            </a:r>
            <a:r>
              <a:rPr lang="en-US" dirty="0" smtClean="0">
                <a:solidFill>
                  <a:schemeClr val="dk1"/>
                </a:solidFill>
                <a:ea typeface="Calibri"/>
                <a:cs typeface="Calibri"/>
                <a:sym typeface="Calibri"/>
              </a:rPr>
              <a:t>globally</a:t>
            </a:r>
            <a:endParaRPr sz="1800" dirty="0">
              <a:solidFill>
                <a:schemeClr val="dk1"/>
              </a:solidFill>
              <a:latin typeface="Calibri"/>
              <a:ea typeface="Calibri"/>
              <a:cs typeface="Calibri"/>
              <a:sym typeface="Calibri"/>
            </a:endParaRPr>
          </a:p>
        </p:txBody>
      </p:sp>
      <p:pic>
        <p:nvPicPr>
          <p:cNvPr id="164" name="Google Shape;164;p5"/>
          <p:cNvPicPr preferRelativeResize="0"/>
          <p:nvPr/>
        </p:nvPicPr>
        <p:blipFill rotWithShape="1">
          <a:blip r:embed="rId4">
            <a:alphaModFix/>
          </a:blip>
          <a:srcRect/>
          <a:stretch/>
        </p:blipFill>
        <p:spPr>
          <a:xfrm>
            <a:off x="433316" y="1755849"/>
            <a:ext cx="851819" cy="1113918"/>
          </a:xfrm>
          <a:prstGeom prst="rect">
            <a:avLst/>
          </a:prstGeom>
          <a:noFill/>
          <a:ln>
            <a:noFill/>
          </a:ln>
        </p:spPr>
      </p:pic>
      <p:pic>
        <p:nvPicPr>
          <p:cNvPr id="165" name="Google Shape;165;p5"/>
          <p:cNvPicPr preferRelativeResize="0"/>
          <p:nvPr/>
        </p:nvPicPr>
        <p:blipFill rotWithShape="1">
          <a:blip r:embed="rId5">
            <a:alphaModFix/>
          </a:blip>
          <a:srcRect/>
          <a:stretch/>
        </p:blipFill>
        <p:spPr>
          <a:xfrm>
            <a:off x="3203848" y="1772808"/>
            <a:ext cx="1080000" cy="1080000"/>
          </a:xfrm>
          <a:prstGeom prst="rect">
            <a:avLst/>
          </a:prstGeom>
          <a:noFill/>
          <a:ln>
            <a:noFill/>
          </a:ln>
        </p:spPr>
      </p:pic>
      <p:sp>
        <p:nvSpPr>
          <p:cNvPr id="166" name="Google Shape;166;p5"/>
          <p:cNvSpPr/>
          <p:nvPr/>
        </p:nvSpPr>
        <p:spPr>
          <a:xfrm>
            <a:off x="4211960" y="2051198"/>
            <a:ext cx="158417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dirty="0">
                <a:solidFill>
                  <a:schemeClr val="dk1"/>
                </a:solidFill>
                <a:latin typeface="Calibri"/>
                <a:ea typeface="Calibri"/>
                <a:cs typeface="Calibri"/>
                <a:sym typeface="Calibri"/>
              </a:rPr>
              <a:t>+ 2 </a:t>
            </a:r>
            <a:r>
              <a:rPr lang="pt-BR" sz="1800" dirty="0" err="1" smtClean="0">
                <a:solidFill>
                  <a:schemeClr val="dk1"/>
                </a:solidFill>
                <a:latin typeface="Calibri"/>
                <a:ea typeface="Calibri"/>
                <a:cs typeface="Calibri"/>
                <a:sym typeface="Calibri"/>
              </a:rPr>
              <a:t>billion</a:t>
            </a:r>
            <a:endParaRPr sz="1800" dirty="0">
              <a:solidFill>
                <a:schemeClr val="dk1"/>
              </a:solidFill>
              <a:latin typeface="Calibri"/>
              <a:ea typeface="Calibri"/>
              <a:cs typeface="Calibri"/>
              <a:sym typeface="Calibri"/>
            </a:endParaRPr>
          </a:p>
          <a:p>
            <a:pPr marL="0" marR="0" lvl="0" indent="0" algn="ctr" rtl="0">
              <a:spcBef>
                <a:spcPts val="0"/>
              </a:spcBef>
              <a:spcAft>
                <a:spcPts val="0"/>
              </a:spcAft>
              <a:buNone/>
            </a:pPr>
            <a:r>
              <a:rPr lang="pt-BR" sz="1800" dirty="0" smtClean="0">
                <a:solidFill>
                  <a:schemeClr val="dk1"/>
                </a:solidFill>
                <a:latin typeface="Calibri"/>
                <a:ea typeface="Calibri"/>
                <a:cs typeface="Calibri"/>
                <a:sym typeface="Calibri"/>
              </a:rPr>
              <a:t>Records </a:t>
            </a:r>
            <a:endParaRPr sz="1800" dirty="0">
              <a:solidFill>
                <a:schemeClr val="dk1"/>
              </a:solidFill>
              <a:latin typeface="Calibri"/>
              <a:ea typeface="Calibri"/>
              <a:cs typeface="Calibri"/>
              <a:sym typeface="Calibri"/>
            </a:endParaRPr>
          </a:p>
        </p:txBody>
      </p:sp>
      <p:sp>
        <p:nvSpPr>
          <p:cNvPr id="167" name="Google Shape;167;p5"/>
          <p:cNvSpPr/>
          <p:nvPr/>
        </p:nvSpPr>
        <p:spPr>
          <a:xfrm>
            <a:off x="6084168" y="6420730"/>
            <a:ext cx="2903936"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pt-BR" sz="1200" u="sng" dirty="0" smtClean="0">
                <a:latin typeface="Calibri"/>
                <a:ea typeface="Calibri"/>
                <a:cs typeface="Calibri"/>
                <a:sym typeface="Calibri"/>
              </a:rPr>
              <a:t>www.gbif.org</a:t>
            </a:r>
            <a:r>
              <a:rPr lang="pt-BR" sz="1200" dirty="0">
                <a:latin typeface="Calibri"/>
                <a:ea typeface="Calibri"/>
                <a:cs typeface="Calibri"/>
                <a:sym typeface="Calibri"/>
              </a:rPr>
              <a:t>; </a:t>
            </a:r>
            <a:r>
              <a:rPr lang="pt-BR" sz="1200" dirty="0" smtClean="0">
                <a:latin typeface="Calibri"/>
                <a:ea typeface="Calibri"/>
                <a:cs typeface="Calibri"/>
                <a:sym typeface="Calibri"/>
              </a:rPr>
              <a:t>26/06/2023</a:t>
            </a:r>
            <a:r>
              <a:rPr lang="pt-BR" sz="1200" dirty="0">
                <a:latin typeface="Calibri"/>
                <a:ea typeface="Calibri"/>
                <a:cs typeface="Calibri"/>
                <a:sym typeface="Calibri"/>
              </a:rPr>
              <a:t>; CODATA, </a:t>
            </a:r>
            <a:r>
              <a:rPr lang="pt-BR" sz="1200" dirty="0" smtClean="0">
                <a:latin typeface="Calibri"/>
                <a:ea typeface="Calibri"/>
                <a:cs typeface="Calibri"/>
                <a:sym typeface="Calibri"/>
              </a:rPr>
              <a:t>2020</a:t>
            </a:r>
            <a:endParaRPr sz="1200" dirty="0">
              <a:latin typeface="Calibri"/>
              <a:ea typeface="Calibri"/>
              <a:cs typeface="Calibri"/>
              <a:sym typeface="Calibri"/>
            </a:endParaRPr>
          </a:p>
        </p:txBody>
      </p:sp>
      <p:sp>
        <p:nvSpPr>
          <p:cNvPr id="169" name="Google Shape;169;p5"/>
          <p:cNvSpPr txBox="1"/>
          <p:nvPr/>
        </p:nvSpPr>
        <p:spPr>
          <a:xfrm>
            <a:off x="7380312" y="2051198"/>
            <a:ext cx="1399809" cy="646290"/>
          </a:xfrm>
          <a:prstGeom prst="rect">
            <a:avLst/>
          </a:prstGeom>
          <a:noFill/>
          <a:ln>
            <a:noFill/>
          </a:ln>
        </p:spPr>
        <p:txBody>
          <a:bodyPr spcFirstLastPara="1" wrap="square" lIns="91425" tIns="45700" rIns="91425" bIns="45700" anchor="t" anchorCtr="0">
            <a:spAutoFit/>
          </a:bodyPr>
          <a:lstStyle/>
          <a:p>
            <a:pPr lvl="0" algn="ctr"/>
            <a:r>
              <a:rPr lang="pt-BR" sz="1800" dirty="0">
                <a:solidFill>
                  <a:schemeClr val="dk1"/>
                </a:solidFill>
                <a:latin typeface="Calibri"/>
                <a:ea typeface="Calibri"/>
                <a:cs typeface="Calibri"/>
                <a:sym typeface="Calibri"/>
              </a:rPr>
              <a:t>+ </a:t>
            </a:r>
            <a:r>
              <a:rPr lang="pt-BR" dirty="0" smtClean="0">
                <a:solidFill>
                  <a:schemeClr val="dk1"/>
                </a:solidFill>
                <a:ea typeface="Calibri"/>
                <a:cs typeface="Calibri"/>
                <a:sym typeface="Calibri"/>
              </a:rPr>
              <a:t>8 </a:t>
            </a:r>
            <a:r>
              <a:rPr lang="pt-BR" dirty="0" err="1" smtClean="0">
                <a:solidFill>
                  <a:schemeClr val="dk1"/>
                </a:solidFill>
                <a:ea typeface="Calibri"/>
                <a:cs typeface="Calibri"/>
                <a:sym typeface="Calibri"/>
              </a:rPr>
              <a:t>thousand</a:t>
            </a:r>
            <a:r>
              <a:rPr lang="pt-BR" dirty="0" smtClean="0">
                <a:solidFill>
                  <a:schemeClr val="dk1"/>
                </a:solidFill>
                <a:ea typeface="Calibri"/>
                <a:cs typeface="Calibri"/>
                <a:sym typeface="Calibri"/>
              </a:rPr>
              <a:t> </a:t>
            </a:r>
            <a:r>
              <a:rPr lang="pt-BR" dirty="0" err="1">
                <a:solidFill>
                  <a:schemeClr val="dk1"/>
                </a:solidFill>
                <a:ea typeface="Calibri"/>
                <a:cs typeface="Calibri"/>
                <a:sym typeface="Calibri"/>
              </a:rPr>
              <a:t>Institutions</a:t>
            </a:r>
            <a:endParaRPr sz="1800" dirty="0">
              <a:solidFill>
                <a:schemeClr val="dk1"/>
              </a:solidFill>
              <a:latin typeface="Calibri"/>
              <a:ea typeface="Calibri"/>
              <a:cs typeface="Calibri"/>
              <a:sym typeface="Calibri"/>
            </a:endParaRPr>
          </a:p>
        </p:txBody>
      </p:sp>
      <p:pic>
        <p:nvPicPr>
          <p:cNvPr id="171" name="Google Shape;171;p5"/>
          <p:cNvPicPr preferRelativeResize="0"/>
          <p:nvPr/>
        </p:nvPicPr>
        <p:blipFill rotWithShape="1">
          <a:blip r:embed="rId6">
            <a:alphaModFix/>
          </a:blip>
          <a:srcRect l="7067" t="25340" r="7866" b="22799"/>
          <a:stretch/>
        </p:blipFill>
        <p:spPr>
          <a:xfrm>
            <a:off x="820649" y="260648"/>
            <a:ext cx="2430780" cy="982980"/>
          </a:xfrm>
          <a:prstGeom prst="rect">
            <a:avLst/>
          </a:prstGeom>
          <a:noFill/>
          <a:ln>
            <a:noFill/>
          </a:ln>
        </p:spPr>
      </p:pic>
      <p:pic>
        <p:nvPicPr>
          <p:cNvPr id="161" name="Google Shape;161;p5"/>
          <p:cNvPicPr preferRelativeResize="0"/>
          <p:nvPr/>
        </p:nvPicPr>
        <p:blipFill rotWithShape="1">
          <a:blip r:embed="rId7">
            <a:alphaModFix/>
          </a:blip>
          <a:srcRect l="28404" t="40972" r="56539" b="19791"/>
          <a:stretch/>
        </p:blipFill>
        <p:spPr>
          <a:xfrm>
            <a:off x="6948264" y="3343884"/>
            <a:ext cx="1959000" cy="2870200"/>
          </a:xfrm>
          <a:prstGeom prst="rect">
            <a:avLst/>
          </a:prstGeom>
          <a:noFill/>
          <a:ln>
            <a:solidFill>
              <a:schemeClr val="accent1"/>
            </a:solidFill>
          </a:ln>
        </p:spPr>
      </p:pic>
      <p:pic>
        <p:nvPicPr>
          <p:cNvPr id="2" name="Imagem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40152" y="1700808"/>
            <a:ext cx="1272960" cy="1224000"/>
          </a:xfrm>
          <a:prstGeom prst="rect">
            <a:avLst/>
          </a:prstGeom>
        </p:spPr>
      </p:pic>
      <p:sp>
        <p:nvSpPr>
          <p:cNvPr id="19" name="Título 1"/>
          <p:cNvSpPr>
            <a:spLocks noGrp="1"/>
          </p:cNvSpPr>
          <p:nvPr>
            <p:ph type="title"/>
          </p:nvPr>
        </p:nvSpPr>
        <p:spPr>
          <a:xfrm>
            <a:off x="430088" y="228600"/>
            <a:ext cx="8534400" cy="758952"/>
          </a:xfrm>
        </p:spPr>
        <p:txBody>
          <a:bodyPr>
            <a:normAutofit/>
          </a:bodyPr>
          <a:lstStyle/>
          <a:p>
            <a:r>
              <a:rPr lang="en-US" sz="2000" dirty="0" smtClean="0">
                <a:solidFill>
                  <a:schemeClr val="accent1"/>
                </a:solidFill>
              </a:rPr>
              <a:t>                                     </a:t>
            </a:r>
            <a:r>
              <a:rPr lang="en-US" sz="2400" dirty="0" smtClean="0">
                <a:solidFill>
                  <a:schemeClr val="accent1"/>
                </a:solidFill>
              </a:rPr>
              <a:t>Global Biodiversity Information Facility</a:t>
            </a:r>
            <a:endParaRPr lang="pt-BR" sz="2400" dirty="0">
              <a:solidFill>
                <a:schemeClr val="accent1"/>
              </a:solidFill>
            </a:endParaRPr>
          </a:p>
        </p:txBody>
      </p:sp>
    </p:spTree>
    <p:extLst>
      <p:ext uri="{BB962C8B-B14F-4D97-AF65-F5344CB8AC3E}">
        <p14:creationId xmlns:p14="http://schemas.microsoft.com/office/powerpoint/2010/main" val="27882646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46B53C0-F72B-4778-915F-988907035865}"/>
              </a:ext>
            </a:extLst>
          </p:cNvPr>
          <p:cNvSpPr>
            <a:spLocks noGrp="1"/>
          </p:cNvSpPr>
          <p:nvPr>
            <p:ph type="title"/>
          </p:nvPr>
        </p:nvSpPr>
        <p:spPr/>
        <p:txBody>
          <a:bodyPr>
            <a:normAutofit/>
          </a:bodyPr>
          <a:lstStyle/>
          <a:p>
            <a:r>
              <a:rPr lang="pt-PT" sz="2800" dirty="0">
                <a:solidFill>
                  <a:schemeClr val="accent1"/>
                </a:solidFill>
              </a:rPr>
              <a:t>KnowBR: Species </a:t>
            </a:r>
            <a:r>
              <a:rPr lang="pt-PT" sz="2800" dirty="0" err="1">
                <a:solidFill>
                  <a:schemeClr val="accent1"/>
                </a:solidFill>
              </a:rPr>
              <a:t>accumulation</a:t>
            </a:r>
            <a:r>
              <a:rPr lang="pt-PT" sz="2800" dirty="0">
                <a:solidFill>
                  <a:schemeClr val="accent1"/>
                </a:solidFill>
              </a:rPr>
              <a:t> curves (</a:t>
            </a:r>
            <a:r>
              <a:rPr lang="pt-PT" sz="2800" dirty="0" err="1">
                <a:solidFill>
                  <a:schemeClr val="accent1"/>
                </a:solidFill>
              </a:rPr>
              <a:t>SACs</a:t>
            </a:r>
            <a:r>
              <a:rPr lang="pt-PT" sz="2800" dirty="0">
                <a:solidFill>
                  <a:schemeClr val="accent1"/>
                </a:solidFill>
              </a:rPr>
              <a:t>)</a:t>
            </a:r>
          </a:p>
        </p:txBody>
      </p:sp>
      <p:sp>
        <p:nvSpPr>
          <p:cNvPr id="3" name="Marcador de Posição de Conteúdo 2">
            <a:extLst>
              <a:ext uri="{FF2B5EF4-FFF2-40B4-BE49-F238E27FC236}">
                <a16:creationId xmlns="" xmlns:a16="http://schemas.microsoft.com/office/drawing/2014/main" id="{D68D3E70-9CC8-424F-BE36-7F44AB853627}"/>
              </a:ext>
            </a:extLst>
          </p:cNvPr>
          <p:cNvSpPr>
            <a:spLocks noGrp="1"/>
          </p:cNvSpPr>
          <p:nvPr>
            <p:ph idx="1"/>
          </p:nvPr>
        </p:nvSpPr>
        <p:spPr>
          <a:xfrm>
            <a:off x="251520" y="1823046"/>
            <a:ext cx="5420490" cy="4486274"/>
          </a:xfrm>
        </p:spPr>
        <p:txBody>
          <a:bodyPr>
            <a:noAutofit/>
          </a:bodyPr>
          <a:lstStyle/>
          <a:p>
            <a:r>
              <a:rPr lang="en-US" sz="2200" dirty="0"/>
              <a:t>Describe the relationship between the accumulated number of species and </a:t>
            </a:r>
            <a:r>
              <a:rPr lang="en-US" sz="2200" dirty="0" smtClean="0"/>
              <a:t>the </a:t>
            </a:r>
            <a:r>
              <a:rPr lang="en-US" sz="2200" dirty="0"/>
              <a:t>survey effort </a:t>
            </a:r>
          </a:p>
          <a:p>
            <a:r>
              <a:rPr lang="en-US" sz="2200" dirty="0"/>
              <a:t>Characterize the rate of increase with survey effort in each spatial unit</a:t>
            </a:r>
          </a:p>
          <a:p>
            <a:r>
              <a:rPr lang="en-US" sz="2200" dirty="0"/>
              <a:t>In KnowBR, SACs are adjusted to four different species-accumulation </a:t>
            </a:r>
            <a:r>
              <a:rPr lang="en-US" sz="2200" dirty="0" smtClean="0"/>
              <a:t>functions</a:t>
            </a:r>
            <a:endParaRPr lang="en-US" sz="2200" dirty="0"/>
          </a:p>
          <a:p>
            <a:pPr marL="261938" lvl="1" indent="274638">
              <a:buFont typeface="+mj-lt"/>
              <a:buAutoNum type="arabicPeriod"/>
              <a:tabLst>
                <a:tab pos="536575" algn="l"/>
              </a:tabLst>
            </a:pPr>
            <a:r>
              <a:rPr lang="en-US" sz="1800" b="0" i="0" dirty="0">
                <a:solidFill>
                  <a:srgbClr val="000000"/>
                </a:solidFill>
                <a:effectLst/>
              </a:rPr>
              <a:t>Michaelis-Menten (Clench option)</a:t>
            </a:r>
          </a:p>
          <a:p>
            <a:pPr marL="261938" lvl="1" indent="274638">
              <a:buFont typeface="+mj-lt"/>
              <a:buAutoNum type="arabicPeriod"/>
              <a:tabLst>
                <a:tab pos="536575" algn="l"/>
              </a:tabLst>
            </a:pPr>
            <a:r>
              <a:rPr lang="en-US" sz="1800" b="0" i="0" dirty="0">
                <a:solidFill>
                  <a:srgbClr val="000000"/>
                </a:solidFill>
                <a:effectLst/>
              </a:rPr>
              <a:t>Negative exponential (N-exponential option)</a:t>
            </a:r>
          </a:p>
          <a:p>
            <a:pPr marL="261938" lvl="1" indent="274638">
              <a:buFont typeface="+mj-lt"/>
              <a:buAutoNum type="arabicPeriod"/>
              <a:tabLst>
                <a:tab pos="536575" algn="l"/>
              </a:tabLst>
            </a:pPr>
            <a:r>
              <a:rPr lang="en-US" sz="1800" dirty="0">
                <a:solidFill>
                  <a:srgbClr val="000000"/>
                </a:solidFill>
              </a:rPr>
              <a:t>C</a:t>
            </a:r>
            <a:r>
              <a:rPr lang="en-US" sz="1800" b="0" i="0" dirty="0">
                <a:solidFill>
                  <a:srgbClr val="000000"/>
                </a:solidFill>
                <a:effectLst/>
              </a:rPr>
              <a:t>lassic sigmoid saturation (saturation option)</a:t>
            </a:r>
          </a:p>
          <a:p>
            <a:pPr marL="261938" lvl="1" indent="274638">
              <a:buFont typeface="+mj-lt"/>
              <a:buAutoNum type="arabicPeriod"/>
              <a:tabLst>
                <a:tab pos="536575" algn="l"/>
              </a:tabLst>
            </a:pPr>
            <a:r>
              <a:rPr lang="en-US" sz="1800" b="0" i="0" dirty="0">
                <a:solidFill>
                  <a:srgbClr val="000000"/>
                </a:solidFill>
                <a:effectLst/>
              </a:rPr>
              <a:t>Rational function </a:t>
            </a:r>
            <a:r>
              <a:rPr lang="en-US" dirty="0"/>
              <a:t/>
            </a:r>
            <a:br>
              <a:rPr lang="en-US" dirty="0"/>
            </a:br>
            <a:endParaRPr lang="pt-PT" dirty="0"/>
          </a:p>
        </p:txBody>
      </p:sp>
      <p:sp>
        <p:nvSpPr>
          <p:cNvPr id="21" name="CaixaDeTexto 20">
            <a:extLst>
              <a:ext uri="{FF2B5EF4-FFF2-40B4-BE49-F238E27FC236}">
                <a16:creationId xmlns="" xmlns:a16="http://schemas.microsoft.com/office/drawing/2014/main" id="{48C55FE0-520F-47C3-B91F-9D4F3E03DF4D}"/>
              </a:ext>
            </a:extLst>
          </p:cNvPr>
          <p:cNvSpPr txBox="1"/>
          <p:nvPr/>
        </p:nvSpPr>
        <p:spPr>
          <a:xfrm>
            <a:off x="5652120" y="6406626"/>
            <a:ext cx="3307893" cy="276999"/>
          </a:xfrm>
          <a:prstGeom prst="rect">
            <a:avLst/>
          </a:prstGeom>
          <a:noFill/>
        </p:spPr>
        <p:txBody>
          <a:bodyPr wrap="none" rtlCol="0">
            <a:spAutoFit/>
          </a:bodyPr>
          <a:lstStyle/>
          <a:p>
            <a:r>
              <a:rPr lang="pt-PT" sz="1200" i="1" dirty="0" err="1">
                <a:solidFill>
                  <a:schemeClr val="bg1"/>
                </a:solidFill>
              </a:rPr>
              <a:t>Modified</a:t>
            </a:r>
            <a:r>
              <a:rPr lang="pt-PT" sz="1200" i="1" dirty="0">
                <a:solidFill>
                  <a:schemeClr val="bg1"/>
                </a:solidFill>
              </a:rPr>
              <a:t> </a:t>
            </a:r>
            <a:r>
              <a:rPr lang="pt-PT" sz="1200" i="1" dirty="0" err="1">
                <a:solidFill>
                  <a:schemeClr val="bg1"/>
                </a:solidFill>
              </a:rPr>
              <a:t>from</a:t>
            </a:r>
            <a:r>
              <a:rPr lang="pt-PT" sz="1200" i="1" dirty="0">
                <a:solidFill>
                  <a:schemeClr val="bg1"/>
                </a:solidFill>
              </a:rPr>
              <a:t> </a:t>
            </a:r>
            <a:r>
              <a:rPr lang="pt-PT" sz="1200" i="1" dirty="0" err="1">
                <a:solidFill>
                  <a:schemeClr val="bg1"/>
                </a:solidFill>
              </a:rPr>
              <a:t>the</a:t>
            </a:r>
            <a:r>
              <a:rPr lang="pt-PT" sz="1200" i="1" dirty="0">
                <a:solidFill>
                  <a:schemeClr val="bg1"/>
                </a:solidFill>
              </a:rPr>
              <a:t> </a:t>
            </a:r>
            <a:r>
              <a:rPr lang="pt-PT" sz="1200" i="1" dirty="0" err="1">
                <a:solidFill>
                  <a:schemeClr val="bg1"/>
                </a:solidFill>
              </a:rPr>
              <a:t>book</a:t>
            </a:r>
            <a:r>
              <a:rPr lang="pt-PT" sz="1200" i="1" dirty="0">
                <a:solidFill>
                  <a:schemeClr val="bg1"/>
                </a:solidFill>
              </a:rPr>
              <a:t> “Análises Ecológicas no R”</a:t>
            </a:r>
          </a:p>
        </p:txBody>
      </p:sp>
      <p:grpSp>
        <p:nvGrpSpPr>
          <p:cNvPr id="8" name="Agrupar 19">
            <a:extLst>
              <a:ext uri="{FF2B5EF4-FFF2-40B4-BE49-F238E27FC236}">
                <a16:creationId xmlns="" xmlns:a16="http://schemas.microsoft.com/office/drawing/2014/main" id="{7776FEE2-504E-4504-8617-4686413163E8}"/>
              </a:ext>
            </a:extLst>
          </p:cNvPr>
          <p:cNvGrpSpPr/>
          <p:nvPr/>
        </p:nvGrpSpPr>
        <p:grpSpPr>
          <a:xfrm>
            <a:off x="5436096" y="1540502"/>
            <a:ext cx="3455984" cy="4793064"/>
            <a:chOff x="7357883" y="1690688"/>
            <a:chExt cx="3600000" cy="4992798"/>
          </a:xfrm>
        </p:grpSpPr>
        <p:pic>
          <p:nvPicPr>
            <p:cNvPr id="9" name="Imagem 8">
              <a:extLst>
                <a:ext uri="{FF2B5EF4-FFF2-40B4-BE49-F238E27FC236}">
                  <a16:creationId xmlns="" xmlns:a16="http://schemas.microsoft.com/office/drawing/2014/main" id="{5D2FCE22-2767-4CDC-B88D-1DB700A69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7883" y="1690688"/>
              <a:ext cx="3600000" cy="2717809"/>
            </a:xfrm>
            <a:prstGeom prst="rect">
              <a:avLst/>
            </a:prstGeom>
          </p:spPr>
        </p:pic>
        <p:pic>
          <p:nvPicPr>
            <p:cNvPr id="10" name="Imagem 9">
              <a:extLst>
                <a:ext uri="{FF2B5EF4-FFF2-40B4-BE49-F238E27FC236}">
                  <a16:creationId xmlns="" xmlns:a16="http://schemas.microsoft.com/office/drawing/2014/main" id="{8CB6A50A-0F52-492B-A49D-F26EDBA5C529}"/>
                </a:ext>
              </a:extLst>
            </p:cNvPr>
            <p:cNvPicPr>
              <a:picLocks noChangeAspect="1"/>
            </p:cNvPicPr>
            <p:nvPr/>
          </p:nvPicPr>
          <p:blipFill rotWithShape="1">
            <a:blip r:embed="rId3">
              <a:extLst>
                <a:ext uri="{28A0092B-C50C-407E-A947-70E740481C1C}">
                  <a14:useLocalDpi xmlns:a14="http://schemas.microsoft.com/office/drawing/2010/main" val="0"/>
                </a:ext>
              </a:extLst>
            </a:blip>
            <a:srcRect t="18832"/>
            <a:stretch/>
          </p:blipFill>
          <p:spPr>
            <a:xfrm>
              <a:off x="7357883" y="4477512"/>
              <a:ext cx="3600000" cy="2205974"/>
            </a:xfrm>
            <a:prstGeom prst="rect">
              <a:avLst/>
            </a:prstGeom>
          </p:spPr>
        </p:pic>
      </p:grpSp>
    </p:spTree>
    <p:extLst>
      <p:ext uri="{BB962C8B-B14F-4D97-AF65-F5344CB8AC3E}">
        <p14:creationId xmlns:p14="http://schemas.microsoft.com/office/powerpoint/2010/main" val="26040567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296E1F2-5CFB-4D3D-971B-747B05EC1334}"/>
              </a:ext>
            </a:extLst>
          </p:cNvPr>
          <p:cNvSpPr>
            <a:spLocks noGrp="1"/>
          </p:cNvSpPr>
          <p:nvPr>
            <p:ph type="title"/>
          </p:nvPr>
        </p:nvSpPr>
        <p:spPr/>
        <p:txBody>
          <a:bodyPr/>
          <a:lstStyle/>
          <a:p>
            <a:r>
              <a:rPr lang="pt-PT" dirty="0"/>
              <a:t>KnowBR: Species </a:t>
            </a:r>
            <a:r>
              <a:rPr lang="pt-PT" dirty="0" err="1"/>
              <a:t>accumulation</a:t>
            </a:r>
            <a:r>
              <a:rPr lang="pt-PT" dirty="0"/>
              <a:t> curves (</a:t>
            </a:r>
            <a:r>
              <a:rPr lang="pt-PT" dirty="0" err="1"/>
              <a:t>SACs</a:t>
            </a:r>
            <a:r>
              <a:rPr lang="pt-PT" dirty="0"/>
              <a:t>)</a:t>
            </a:r>
          </a:p>
        </p:txBody>
      </p:sp>
      <p:sp>
        <p:nvSpPr>
          <p:cNvPr id="3" name="Marcador de Posição de Conteúdo 2">
            <a:extLst>
              <a:ext uri="{FF2B5EF4-FFF2-40B4-BE49-F238E27FC236}">
                <a16:creationId xmlns="" xmlns:a16="http://schemas.microsoft.com/office/drawing/2014/main" id="{F12ECAE4-7BD5-4948-AB3B-9C3DD3AC0AE1}"/>
              </a:ext>
            </a:extLst>
          </p:cNvPr>
          <p:cNvSpPr>
            <a:spLocks noGrp="1"/>
          </p:cNvSpPr>
          <p:nvPr>
            <p:ph idx="1"/>
          </p:nvPr>
        </p:nvSpPr>
        <p:spPr>
          <a:xfrm>
            <a:off x="381719" y="1741958"/>
            <a:ext cx="4030693" cy="4351338"/>
          </a:xfrm>
        </p:spPr>
        <p:txBody>
          <a:bodyPr>
            <a:noAutofit/>
          </a:bodyPr>
          <a:lstStyle/>
          <a:p>
            <a:pPr marL="0" lvl="1" indent="261938">
              <a:buFont typeface="+mj-lt"/>
              <a:buAutoNum type="arabicPeriod"/>
              <a:tabLst>
                <a:tab pos="261938" algn="l"/>
                <a:tab pos="449263" algn="l"/>
              </a:tabLst>
            </a:pPr>
            <a:r>
              <a:rPr lang="en-US" sz="1800" b="0" i="0" dirty="0">
                <a:solidFill>
                  <a:srgbClr val="000000"/>
                </a:solidFill>
                <a:effectLst/>
                <a:latin typeface="+mj-lt"/>
              </a:rPr>
              <a:t>Michaelis-Menten (Clench option): produces better results at coarser spatial resolutions (</a:t>
            </a:r>
            <a:r>
              <a:rPr lang="en-US" sz="1800" b="0" i="0" dirty="0" err="1">
                <a:solidFill>
                  <a:srgbClr val="000000"/>
                </a:solidFill>
                <a:effectLst/>
                <a:latin typeface="+mj-lt"/>
              </a:rPr>
              <a:t>Hortal</a:t>
            </a:r>
            <a:r>
              <a:rPr lang="en-US" sz="1800" b="0" i="0" dirty="0">
                <a:solidFill>
                  <a:srgbClr val="000000"/>
                </a:solidFill>
                <a:effectLst/>
                <a:latin typeface="+mj-lt"/>
              </a:rPr>
              <a:t> et al., 2004 </a:t>
            </a:r>
            <a:r>
              <a:rPr lang="en-US" sz="1800" b="0" i="0" dirty="0" err="1">
                <a:solidFill>
                  <a:srgbClr val="000000"/>
                </a:solidFill>
                <a:effectLst/>
                <a:latin typeface="+mj-lt"/>
              </a:rPr>
              <a:t>Ecography</a:t>
            </a:r>
            <a:r>
              <a:rPr lang="en-US" sz="1800" b="0" i="0" dirty="0" smtClean="0">
                <a:solidFill>
                  <a:srgbClr val="000000"/>
                </a:solidFill>
                <a:effectLst/>
                <a:latin typeface="+mj-lt"/>
              </a:rPr>
              <a:t>)</a:t>
            </a:r>
            <a:endParaRPr lang="en-US" sz="1800" b="0" i="0" dirty="0">
              <a:solidFill>
                <a:srgbClr val="000000"/>
              </a:solidFill>
              <a:effectLst/>
              <a:latin typeface="+mj-lt"/>
            </a:endParaRPr>
          </a:p>
          <a:p>
            <a:pPr marL="0" lvl="1" indent="261938">
              <a:buFont typeface="+mj-lt"/>
              <a:buAutoNum type="arabicPeriod"/>
              <a:tabLst>
                <a:tab pos="261938" algn="l"/>
                <a:tab pos="449263" algn="l"/>
              </a:tabLst>
            </a:pPr>
            <a:r>
              <a:rPr lang="en-US" sz="1800" b="0" i="0" dirty="0">
                <a:solidFill>
                  <a:srgbClr val="000000"/>
                </a:solidFill>
                <a:effectLst/>
                <a:latin typeface="+mj-lt"/>
              </a:rPr>
              <a:t>Negative exponential (N-exponential option): proposed for rar</a:t>
            </a:r>
            <a:r>
              <a:rPr lang="en-US" sz="1800" dirty="0">
                <a:solidFill>
                  <a:srgbClr val="000000"/>
                </a:solidFill>
                <a:latin typeface="+mj-lt"/>
              </a:rPr>
              <a:t>e plant </a:t>
            </a:r>
            <a:r>
              <a:rPr lang="en-US" sz="1800" dirty="0" smtClean="0">
                <a:solidFill>
                  <a:srgbClr val="000000"/>
                </a:solidFill>
                <a:latin typeface="+mj-lt"/>
              </a:rPr>
              <a:t>species</a:t>
            </a:r>
            <a:endParaRPr lang="en-US" sz="1800" b="0" i="0" dirty="0">
              <a:solidFill>
                <a:srgbClr val="000000"/>
              </a:solidFill>
              <a:effectLst/>
              <a:latin typeface="+mj-lt"/>
            </a:endParaRPr>
          </a:p>
          <a:p>
            <a:pPr marL="0" lvl="1" indent="261938">
              <a:buFont typeface="+mj-lt"/>
              <a:buAutoNum type="arabicPeriod"/>
              <a:tabLst>
                <a:tab pos="261938" algn="l"/>
                <a:tab pos="449263" algn="l"/>
              </a:tabLst>
            </a:pPr>
            <a:r>
              <a:rPr lang="en-US" sz="1800" dirty="0">
                <a:solidFill>
                  <a:srgbClr val="000000"/>
                </a:solidFill>
                <a:latin typeface="+mj-lt"/>
              </a:rPr>
              <a:t>C</a:t>
            </a:r>
            <a:r>
              <a:rPr lang="en-US" sz="1800" b="0" i="0" dirty="0">
                <a:solidFill>
                  <a:srgbClr val="000000"/>
                </a:solidFill>
                <a:effectLst/>
                <a:latin typeface="+mj-lt"/>
              </a:rPr>
              <a:t>lassic sigmoid saturation (saturation option): used to show the relationship between growth of phytoplankton, a toxic algae of the genus </a:t>
            </a:r>
            <a:r>
              <a:rPr lang="en-US" sz="1800" b="0" i="1" dirty="0" err="1">
                <a:solidFill>
                  <a:srgbClr val="000000"/>
                </a:solidFill>
                <a:effectLst/>
                <a:latin typeface="+mj-lt"/>
              </a:rPr>
              <a:t>Alexandrium</a:t>
            </a:r>
            <a:r>
              <a:rPr lang="en-US" sz="1800" b="0" i="0" dirty="0">
                <a:solidFill>
                  <a:srgbClr val="000000"/>
                </a:solidFill>
                <a:effectLst/>
                <a:latin typeface="+mj-lt"/>
              </a:rPr>
              <a:t> </a:t>
            </a:r>
            <a:r>
              <a:rPr lang="en-US" sz="1800" b="0" i="0" dirty="0" smtClean="0">
                <a:solidFill>
                  <a:srgbClr val="000000"/>
                </a:solidFill>
                <a:effectLst/>
                <a:latin typeface="+mj-lt"/>
              </a:rPr>
              <a:t> and </a:t>
            </a:r>
            <a:r>
              <a:rPr lang="en-US" sz="1800" b="0" i="0" dirty="0">
                <a:solidFill>
                  <a:srgbClr val="000000"/>
                </a:solidFill>
                <a:effectLst/>
                <a:latin typeface="+mj-lt"/>
              </a:rPr>
              <a:t>the concentration of </a:t>
            </a:r>
            <a:r>
              <a:rPr lang="en-US" sz="1800" b="0" i="0" dirty="0" smtClean="0">
                <a:solidFill>
                  <a:srgbClr val="000000"/>
                </a:solidFill>
                <a:effectLst/>
                <a:latin typeface="+mj-lt"/>
              </a:rPr>
              <a:t>phosphate</a:t>
            </a:r>
            <a:endParaRPr lang="en-US" sz="1800" b="0" i="0" dirty="0">
              <a:solidFill>
                <a:srgbClr val="000000"/>
              </a:solidFill>
              <a:effectLst/>
              <a:latin typeface="+mj-lt"/>
            </a:endParaRPr>
          </a:p>
          <a:p>
            <a:pPr marL="0" lvl="1" indent="261938">
              <a:buFont typeface="+mj-lt"/>
              <a:buAutoNum type="arabicPeriod"/>
              <a:tabLst>
                <a:tab pos="261938" algn="l"/>
                <a:tab pos="449263" algn="l"/>
              </a:tabLst>
            </a:pPr>
            <a:r>
              <a:rPr lang="en-US" sz="1800" b="0" i="0" dirty="0">
                <a:solidFill>
                  <a:srgbClr val="000000"/>
                </a:solidFill>
                <a:effectLst/>
                <a:latin typeface="+mj-lt"/>
              </a:rPr>
              <a:t>Rational function: an be used when there is no clear criterion which model </a:t>
            </a:r>
            <a:r>
              <a:rPr lang="en-US" sz="1800" dirty="0" smtClean="0">
                <a:solidFill>
                  <a:srgbClr val="000000"/>
                </a:solidFill>
                <a:latin typeface="+mj-lt"/>
              </a:rPr>
              <a:t> </a:t>
            </a:r>
            <a:r>
              <a:rPr lang="en-US" sz="1800" b="0" i="0" dirty="0" smtClean="0">
                <a:solidFill>
                  <a:srgbClr val="000000"/>
                </a:solidFill>
                <a:effectLst/>
                <a:latin typeface="+mj-lt"/>
              </a:rPr>
              <a:t>to </a:t>
            </a:r>
            <a:r>
              <a:rPr lang="en-US" sz="1800" b="0" i="0" dirty="0">
                <a:solidFill>
                  <a:srgbClr val="000000"/>
                </a:solidFill>
                <a:effectLst/>
                <a:latin typeface="+mj-lt"/>
              </a:rPr>
              <a:t>use</a:t>
            </a:r>
            <a:r>
              <a:rPr lang="en-US" sz="1800" dirty="0">
                <a:latin typeface="+mj-lt"/>
              </a:rPr>
              <a:t/>
            </a:r>
            <a:br>
              <a:rPr lang="en-US" sz="1800" dirty="0">
                <a:latin typeface="+mj-lt"/>
              </a:rPr>
            </a:br>
            <a:endParaRPr lang="pt-PT" sz="1800" dirty="0">
              <a:latin typeface="+mj-lt"/>
            </a:endParaRPr>
          </a:p>
          <a:p>
            <a:endParaRPr lang="pt-PT" sz="1800" dirty="0">
              <a:latin typeface="+mj-lt"/>
            </a:endParaRPr>
          </a:p>
        </p:txBody>
      </p:sp>
      <p:pic>
        <p:nvPicPr>
          <p:cNvPr id="6" name="Imagem 5">
            <a:extLst>
              <a:ext uri="{FF2B5EF4-FFF2-40B4-BE49-F238E27FC236}">
                <a16:creationId xmlns="" xmlns:a16="http://schemas.microsoft.com/office/drawing/2014/main" id="{B25887B1-A665-4498-8D12-C4C95B433AAB}"/>
              </a:ext>
            </a:extLst>
          </p:cNvPr>
          <p:cNvPicPr>
            <a:picLocks noChangeAspect="1"/>
          </p:cNvPicPr>
          <p:nvPr/>
        </p:nvPicPr>
        <p:blipFill>
          <a:blip r:embed="rId2"/>
          <a:stretch>
            <a:fillRect/>
          </a:stretch>
        </p:blipFill>
        <p:spPr>
          <a:xfrm>
            <a:off x="4499992" y="4275797"/>
            <a:ext cx="4320000" cy="1169427"/>
          </a:xfrm>
          <a:prstGeom prst="rect">
            <a:avLst/>
          </a:prstGeom>
        </p:spPr>
      </p:pic>
      <p:pic>
        <p:nvPicPr>
          <p:cNvPr id="8" name="Imagem 7">
            <a:extLst>
              <a:ext uri="{FF2B5EF4-FFF2-40B4-BE49-F238E27FC236}">
                <a16:creationId xmlns="" xmlns:a16="http://schemas.microsoft.com/office/drawing/2014/main" id="{D5FEB4D4-F2D0-4A46-B76E-BFD2F040E06D}"/>
              </a:ext>
            </a:extLst>
          </p:cNvPr>
          <p:cNvPicPr>
            <a:picLocks noChangeAspect="1"/>
          </p:cNvPicPr>
          <p:nvPr/>
        </p:nvPicPr>
        <p:blipFill rotWithShape="1">
          <a:blip r:embed="rId3"/>
          <a:srcRect b="37880"/>
          <a:stretch/>
        </p:blipFill>
        <p:spPr>
          <a:xfrm>
            <a:off x="4499992" y="2088479"/>
            <a:ext cx="4320000" cy="1924020"/>
          </a:xfrm>
          <a:prstGeom prst="rect">
            <a:avLst/>
          </a:prstGeom>
        </p:spPr>
      </p:pic>
    </p:spTree>
    <p:extLst>
      <p:ext uri="{BB962C8B-B14F-4D97-AF65-F5344CB8AC3E}">
        <p14:creationId xmlns:p14="http://schemas.microsoft.com/office/powerpoint/2010/main" val="29255458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296E1F2-5CFB-4D3D-971B-747B05EC1334}"/>
              </a:ext>
            </a:extLst>
          </p:cNvPr>
          <p:cNvSpPr>
            <a:spLocks noGrp="1"/>
          </p:cNvSpPr>
          <p:nvPr>
            <p:ph type="title"/>
          </p:nvPr>
        </p:nvSpPr>
        <p:spPr/>
        <p:txBody>
          <a:bodyPr>
            <a:normAutofit/>
          </a:bodyPr>
          <a:lstStyle/>
          <a:p>
            <a:r>
              <a:rPr lang="pt-PT" sz="2800" dirty="0">
                <a:solidFill>
                  <a:schemeClr val="accent1"/>
                </a:solidFill>
              </a:rPr>
              <a:t>KnowBR: Data </a:t>
            </a:r>
            <a:r>
              <a:rPr lang="pt-PT" sz="2800" dirty="0" err="1">
                <a:solidFill>
                  <a:schemeClr val="accent1"/>
                </a:solidFill>
              </a:rPr>
              <a:t>entry</a:t>
            </a:r>
            <a:r>
              <a:rPr lang="pt-PT" sz="2800" dirty="0">
                <a:solidFill>
                  <a:schemeClr val="accent1"/>
                </a:solidFill>
              </a:rPr>
              <a:t> </a:t>
            </a:r>
            <a:r>
              <a:rPr lang="pt-PT" sz="2800" dirty="0" err="1">
                <a:solidFill>
                  <a:schemeClr val="accent1"/>
                </a:solidFill>
              </a:rPr>
              <a:t>formats</a:t>
            </a:r>
            <a:endParaRPr lang="pt-PT" sz="2800" dirty="0">
              <a:solidFill>
                <a:schemeClr val="accent1"/>
              </a:solidFill>
            </a:endParaRPr>
          </a:p>
        </p:txBody>
      </p:sp>
      <p:sp>
        <p:nvSpPr>
          <p:cNvPr id="6" name="CaixaDeTexto 5">
            <a:extLst>
              <a:ext uri="{FF2B5EF4-FFF2-40B4-BE49-F238E27FC236}">
                <a16:creationId xmlns="" xmlns:a16="http://schemas.microsoft.com/office/drawing/2014/main" id="{A32B74F3-261F-45A7-8B73-42109A3C1D1F}"/>
              </a:ext>
            </a:extLst>
          </p:cNvPr>
          <p:cNvSpPr txBox="1"/>
          <p:nvPr/>
        </p:nvSpPr>
        <p:spPr>
          <a:xfrm>
            <a:off x="707888" y="2194630"/>
            <a:ext cx="2063912" cy="369332"/>
          </a:xfrm>
          <a:prstGeom prst="rect">
            <a:avLst/>
          </a:prstGeom>
          <a:noFill/>
        </p:spPr>
        <p:txBody>
          <a:bodyPr wrap="square" rtlCol="0">
            <a:spAutoFit/>
          </a:bodyPr>
          <a:lstStyle/>
          <a:p>
            <a:r>
              <a:rPr lang="pt-PT" i="1" dirty="0"/>
              <a:t>Long </a:t>
            </a:r>
            <a:r>
              <a:rPr lang="pt-PT" i="1" dirty="0" err="1"/>
              <a:t>format</a:t>
            </a:r>
            <a:endParaRPr lang="pt-PT" i="1" dirty="0"/>
          </a:p>
        </p:txBody>
      </p:sp>
      <p:sp>
        <p:nvSpPr>
          <p:cNvPr id="7" name="CaixaDeTexto 6">
            <a:extLst>
              <a:ext uri="{FF2B5EF4-FFF2-40B4-BE49-F238E27FC236}">
                <a16:creationId xmlns="" xmlns:a16="http://schemas.microsoft.com/office/drawing/2014/main" id="{F8A4BDF3-4BB9-4F5B-B5B1-AE58788750E4}"/>
              </a:ext>
            </a:extLst>
          </p:cNvPr>
          <p:cNvSpPr txBox="1"/>
          <p:nvPr/>
        </p:nvSpPr>
        <p:spPr>
          <a:xfrm>
            <a:off x="4819429" y="2194630"/>
            <a:ext cx="2272851" cy="369332"/>
          </a:xfrm>
          <a:prstGeom prst="rect">
            <a:avLst/>
          </a:prstGeom>
          <a:noFill/>
        </p:spPr>
        <p:txBody>
          <a:bodyPr wrap="square" rtlCol="0">
            <a:spAutoFit/>
          </a:bodyPr>
          <a:lstStyle/>
          <a:p>
            <a:r>
              <a:rPr lang="pt-PT" i="1" dirty="0" err="1"/>
              <a:t>Wide</a:t>
            </a:r>
            <a:r>
              <a:rPr lang="pt-PT" i="1" dirty="0"/>
              <a:t> </a:t>
            </a:r>
            <a:r>
              <a:rPr lang="pt-PT" i="1" dirty="0" err="1"/>
              <a:t>format</a:t>
            </a:r>
            <a:endParaRPr lang="pt-PT" i="1" dirty="0"/>
          </a:p>
        </p:txBody>
      </p:sp>
      <p:sp>
        <p:nvSpPr>
          <p:cNvPr id="8" name="CaixaDeTexto 7">
            <a:extLst>
              <a:ext uri="{FF2B5EF4-FFF2-40B4-BE49-F238E27FC236}">
                <a16:creationId xmlns="" xmlns:a16="http://schemas.microsoft.com/office/drawing/2014/main" id="{C2BB7565-951E-4D04-9D7E-DCEC691C3814}"/>
              </a:ext>
            </a:extLst>
          </p:cNvPr>
          <p:cNvSpPr txBox="1"/>
          <p:nvPr/>
        </p:nvSpPr>
        <p:spPr>
          <a:xfrm>
            <a:off x="432000" y="5373216"/>
            <a:ext cx="7639335" cy="646331"/>
          </a:xfrm>
          <a:prstGeom prst="rect">
            <a:avLst/>
          </a:prstGeom>
          <a:noFill/>
        </p:spPr>
        <p:txBody>
          <a:bodyPr wrap="none" rtlCol="0">
            <a:spAutoFit/>
          </a:bodyPr>
          <a:lstStyle/>
          <a:p>
            <a:r>
              <a:rPr lang="pt-PT" i="1" dirty="0" err="1">
                <a:solidFill>
                  <a:srgbClr val="FF0000"/>
                </a:solidFill>
                <a:latin typeface="+mj-lt"/>
              </a:rPr>
              <a:t>Caveat</a:t>
            </a:r>
            <a:r>
              <a:rPr lang="pt-PT" i="1" dirty="0">
                <a:solidFill>
                  <a:srgbClr val="FF0000"/>
                </a:solidFill>
                <a:latin typeface="+mj-lt"/>
              </a:rPr>
              <a:t>: </a:t>
            </a:r>
            <a:r>
              <a:rPr lang="en-US" sz="1800" dirty="0">
                <a:effectLst/>
                <a:latin typeface="+mj-lt"/>
                <a:ea typeface="Calibri" panose="020F0502020204030204" pitchFamily="34" charset="0"/>
              </a:rPr>
              <a:t>Small numbers of records may present artefactually high completeness </a:t>
            </a:r>
            <a:endParaRPr lang="en-US" sz="1800" dirty="0" smtClean="0">
              <a:effectLst/>
              <a:latin typeface="+mj-lt"/>
              <a:ea typeface="Calibri" panose="020F0502020204030204" pitchFamily="34" charset="0"/>
            </a:endParaRPr>
          </a:p>
          <a:p>
            <a:r>
              <a:rPr lang="en-US" sz="1800" dirty="0" smtClean="0">
                <a:effectLst/>
                <a:latin typeface="+mj-lt"/>
                <a:ea typeface="Calibri" panose="020F0502020204030204" pitchFamily="34" charset="0"/>
              </a:rPr>
              <a:t>percentages </a:t>
            </a:r>
            <a:r>
              <a:rPr lang="en-US" sz="1800" dirty="0">
                <a:effectLst/>
                <a:latin typeface="+mj-lt"/>
                <a:ea typeface="Calibri" panose="020F0502020204030204" pitchFamily="34" charset="0"/>
              </a:rPr>
              <a:t>(</a:t>
            </a:r>
            <a:r>
              <a:rPr lang="en-US" sz="1800" dirty="0" err="1">
                <a:effectLst/>
                <a:latin typeface="+mj-lt"/>
                <a:ea typeface="Calibri" panose="020F0502020204030204" pitchFamily="34" charset="0"/>
              </a:rPr>
              <a:t>Stropp</a:t>
            </a:r>
            <a:r>
              <a:rPr lang="en-US" sz="1800" dirty="0">
                <a:effectLst/>
                <a:latin typeface="+mj-lt"/>
                <a:ea typeface="Calibri" panose="020F0502020204030204" pitchFamily="34" charset="0"/>
              </a:rPr>
              <a:t> et al., GEB 2016)</a:t>
            </a:r>
            <a:endParaRPr lang="pt-PT" dirty="0">
              <a:latin typeface="+mj-lt"/>
            </a:endParaRPr>
          </a:p>
        </p:txBody>
      </p:sp>
      <p:pic>
        <p:nvPicPr>
          <p:cNvPr id="9" name="Imagem 8">
            <a:extLst>
              <a:ext uri="{FF2B5EF4-FFF2-40B4-BE49-F238E27FC236}">
                <a16:creationId xmlns="" xmlns:a16="http://schemas.microsoft.com/office/drawing/2014/main" id="{055E9FF2-449C-4AB0-BC45-14D9E922AEC4}"/>
              </a:ext>
            </a:extLst>
          </p:cNvPr>
          <p:cNvPicPr>
            <a:picLocks noChangeAspect="1"/>
          </p:cNvPicPr>
          <p:nvPr/>
        </p:nvPicPr>
        <p:blipFill rotWithShape="1">
          <a:blip r:embed="rId2"/>
          <a:srcRect t="8079" r="1980" b="11596"/>
          <a:stretch/>
        </p:blipFill>
        <p:spPr>
          <a:xfrm>
            <a:off x="432000" y="2849566"/>
            <a:ext cx="8280000" cy="1731562"/>
          </a:xfrm>
          <a:prstGeom prst="rect">
            <a:avLst/>
          </a:prstGeom>
        </p:spPr>
      </p:pic>
    </p:spTree>
    <p:extLst>
      <p:ext uri="{BB962C8B-B14F-4D97-AF65-F5344CB8AC3E}">
        <p14:creationId xmlns:p14="http://schemas.microsoft.com/office/powerpoint/2010/main" val="6297847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7226B10-B9F1-409E-8FF8-212959CB57C5}"/>
              </a:ext>
            </a:extLst>
          </p:cNvPr>
          <p:cNvSpPr>
            <a:spLocks noGrp="1"/>
          </p:cNvSpPr>
          <p:nvPr>
            <p:ph type="title"/>
          </p:nvPr>
        </p:nvSpPr>
        <p:spPr/>
        <p:txBody>
          <a:bodyPr>
            <a:normAutofit/>
          </a:bodyPr>
          <a:lstStyle/>
          <a:p>
            <a:r>
              <a:rPr lang="pt-PT" sz="2800" dirty="0">
                <a:solidFill>
                  <a:schemeClr val="accent1"/>
                </a:solidFill>
              </a:rPr>
              <a:t>KnowBR: Outputs</a:t>
            </a:r>
          </a:p>
        </p:txBody>
      </p:sp>
      <p:grpSp>
        <p:nvGrpSpPr>
          <p:cNvPr id="3" name="Grupo 2"/>
          <p:cNvGrpSpPr/>
          <p:nvPr/>
        </p:nvGrpSpPr>
        <p:grpSpPr>
          <a:xfrm>
            <a:off x="252000" y="2346073"/>
            <a:ext cx="8640000" cy="2883127"/>
            <a:chOff x="359349" y="1844040"/>
            <a:chExt cx="10350483" cy="2883127"/>
          </a:xfrm>
        </p:grpSpPr>
        <p:pic>
          <p:nvPicPr>
            <p:cNvPr id="8" name="Imagem 7">
              <a:extLst>
                <a:ext uri="{FF2B5EF4-FFF2-40B4-BE49-F238E27FC236}">
                  <a16:creationId xmlns="" xmlns:a16="http://schemas.microsoft.com/office/drawing/2014/main" id="{C8F225B2-8DE4-4DD3-AB24-2BBAC32491A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210" r="29027"/>
            <a:stretch/>
          </p:blipFill>
          <p:spPr>
            <a:xfrm>
              <a:off x="359349" y="1844688"/>
              <a:ext cx="2578358" cy="2880000"/>
            </a:xfrm>
            <a:prstGeom prst="rect">
              <a:avLst/>
            </a:prstGeom>
          </p:spPr>
        </p:pic>
        <p:pic>
          <p:nvPicPr>
            <p:cNvPr id="10" name="Imagem 9">
              <a:extLst>
                <a:ext uri="{FF2B5EF4-FFF2-40B4-BE49-F238E27FC236}">
                  <a16:creationId xmlns="" xmlns:a16="http://schemas.microsoft.com/office/drawing/2014/main" id="{44C9581E-086B-4B24-A477-A52FDF7DCA1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734" r="29502"/>
            <a:stretch/>
          </p:blipFill>
          <p:spPr>
            <a:xfrm>
              <a:off x="2929745" y="1847167"/>
              <a:ext cx="2578359" cy="2880000"/>
            </a:xfrm>
            <a:prstGeom prst="rect">
              <a:avLst/>
            </a:prstGeom>
          </p:spPr>
        </p:pic>
        <p:pic>
          <p:nvPicPr>
            <p:cNvPr id="12" name="Imagem 11">
              <a:extLst>
                <a:ext uri="{FF2B5EF4-FFF2-40B4-BE49-F238E27FC236}">
                  <a16:creationId xmlns="" xmlns:a16="http://schemas.microsoft.com/office/drawing/2014/main" id="{A53838BA-EE7A-431A-9928-0DA201A8E9B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066" r="28312"/>
            <a:stretch/>
          </p:blipFill>
          <p:spPr>
            <a:xfrm>
              <a:off x="5486950" y="1844040"/>
              <a:ext cx="2685450" cy="2880000"/>
            </a:xfrm>
            <a:prstGeom prst="rect">
              <a:avLst/>
            </a:prstGeom>
          </p:spPr>
        </p:pic>
        <p:pic>
          <p:nvPicPr>
            <p:cNvPr id="13" name="Imagem 12">
              <a:extLst>
                <a:ext uri="{FF2B5EF4-FFF2-40B4-BE49-F238E27FC236}">
                  <a16:creationId xmlns="" xmlns:a16="http://schemas.microsoft.com/office/drawing/2014/main" id="{44B23566-2E72-4C5D-8C4F-2BA146AD2A4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500" r="30447"/>
            <a:stretch/>
          </p:blipFill>
          <p:spPr>
            <a:xfrm>
              <a:off x="8172400" y="1844040"/>
              <a:ext cx="2537432" cy="2880000"/>
            </a:xfrm>
            <a:prstGeom prst="rect">
              <a:avLst/>
            </a:prstGeom>
          </p:spPr>
        </p:pic>
      </p:grpSp>
    </p:spTree>
    <p:extLst>
      <p:ext uri="{BB962C8B-B14F-4D97-AF65-F5344CB8AC3E}">
        <p14:creationId xmlns:p14="http://schemas.microsoft.com/office/powerpoint/2010/main" val="7867221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5E5D3BC-EDB7-41EF-8376-B947542FA11B}"/>
              </a:ext>
            </a:extLst>
          </p:cNvPr>
          <p:cNvSpPr>
            <a:spLocks noGrp="1"/>
          </p:cNvSpPr>
          <p:nvPr>
            <p:ph type="title"/>
          </p:nvPr>
        </p:nvSpPr>
        <p:spPr/>
        <p:txBody>
          <a:bodyPr/>
          <a:lstStyle/>
          <a:p>
            <a:r>
              <a:rPr lang="pt-PT" dirty="0" err="1"/>
              <a:t>References</a:t>
            </a:r>
            <a:endParaRPr lang="pt-PT" dirty="0"/>
          </a:p>
        </p:txBody>
      </p:sp>
      <p:sp>
        <p:nvSpPr>
          <p:cNvPr id="4" name="Marcador de Posição de Conteúdo 3">
            <a:extLst>
              <a:ext uri="{FF2B5EF4-FFF2-40B4-BE49-F238E27FC236}">
                <a16:creationId xmlns="" xmlns:a16="http://schemas.microsoft.com/office/drawing/2014/main" id="{89A834A4-705C-443A-A3B5-544B9D70B930}"/>
              </a:ext>
            </a:extLst>
          </p:cNvPr>
          <p:cNvSpPr txBox="1">
            <a:spLocks noGrp="1"/>
          </p:cNvSpPr>
          <p:nvPr>
            <p:ph idx="1"/>
          </p:nvPr>
        </p:nvSpPr>
        <p:spPr>
          <a:xfrm>
            <a:off x="628650" y="1540958"/>
            <a:ext cx="7886700" cy="5392245"/>
          </a:xfrm>
          <a:prstGeom prst="rect">
            <a:avLst/>
          </a:prstGeom>
          <a:noFill/>
        </p:spPr>
        <p:txBody>
          <a:bodyPr wrap="square">
            <a:spAutoFit/>
          </a:bodyPr>
          <a:lstStyle/>
          <a:p>
            <a:r>
              <a:rPr lang="en-US" sz="1400" dirty="0"/>
              <a:t>Isaac, N.J.B., Purvis, A., 2004. The “species problem” and testing </a:t>
            </a:r>
            <a:r>
              <a:rPr lang="en-US" sz="1400" dirty="0" err="1"/>
              <a:t>macroevolutionary</a:t>
            </a:r>
            <a:r>
              <a:rPr lang="en-US" sz="1400" dirty="0"/>
              <a:t> hypotheses. Divers </a:t>
            </a:r>
            <a:r>
              <a:rPr lang="en-US" sz="1400" dirty="0" err="1"/>
              <a:t>Distrib</a:t>
            </a:r>
            <a:r>
              <a:rPr lang="en-US" sz="1400" dirty="0"/>
              <a:t> 10, 275–281. https://doi.org/10.1111/j.1366-9516.2004.00092.x</a:t>
            </a:r>
          </a:p>
          <a:p>
            <a:r>
              <a:rPr lang="en-US" sz="1400" dirty="0" smtClean="0"/>
              <a:t>Lobo</a:t>
            </a:r>
            <a:r>
              <a:rPr lang="en-US" sz="1400" dirty="0"/>
              <a:t>, J.M., </a:t>
            </a:r>
            <a:r>
              <a:rPr lang="en-US" sz="1400" dirty="0" err="1"/>
              <a:t>Hortal</a:t>
            </a:r>
            <a:r>
              <a:rPr lang="en-US" sz="1400" dirty="0"/>
              <a:t>, J., </a:t>
            </a:r>
            <a:r>
              <a:rPr lang="en-US" sz="1400" dirty="0" err="1"/>
              <a:t>Yela</a:t>
            </a:r>
            <a:r>
              <a:rPr lang="en-US" sz="1400" dirty="0"/>
              <a:t>, J.L., </a:t>
            </a:r>
            <a:r>
              <a:rPr lang="en-US" sz="1400" dirty="0" err="1"/>
              <a:t>Millán</a:t>
            </a:r>
            <a:r>
              <a:rPr lang="en-US" sz="1400" dirty="0"/>
              <a:t>, A., Sánchez-</a:t>
            </a:r>
            <a:r>
              <a:rPr lang="en-US" sz="1400" dirty="0" err="1"/>
              <a:t>Fernández</a:t>
            </a:r>
            <a:r>
              <a:rPr lang="en-US" sz="1400" dirty="0"/>
              <a:t>, D., </a:t>
            </a:r>
            <a:r>
              <a:rPr lang="en-US" sz="1400" dirty="0" err="1"/>
              <a:t>García-Roselló</a:t>
            </a:r>
            <a:r>
              <a:rPr lang="en-US" sz="1400" dirty="0"/>
              <a:t>, E., González-</a:t>
            </a:r>
            <a:r>
              <a:rPr lang="en-US" sz="1400" dirty="0" err="1"/>
              <a:t>Dacosta</a:t>
            </a:r>
            <a:r>
              <a:rPr lang="en-US" sz="1400" dirty="0"/>
              <a:t>, J., Heine, J., González-Vilas, L., </a:t>
            </a:r>
            <a:r>
              <a:rPr lang="en-US" sz="1400" dirty="0" err="1"/>
              <a:t>Guisande</a:t>
            </a:r>
            <a:r>
              <a:rPr lang="en-US" sz="1400" dirty="0"/>
              <a:t>, C., 2018. </a:t>
            </a:r>
            <a:r>
              <a:rPr lang="en-US" sz="1400" dirty="0" err="1"/>
              <a:t>KnowBR</a:t>
            </a:r>
            <a:r>
              <a:rPr lang="en-US" sz="1400" dirty="0"/>
              <a:t>: An application to map the geographical variation of survey effort and identify well-surveyed areas from biodiversity databases. Ecological Indicators 91, 241–248. https://doi.org/10.1016/j.ecolind.2018.03.077</a:t>
            </a:r>
          </a:p>
          <a:p>
            <a:r>
              <a:rPr lang="en-US" sz="1400" dirty="0"/>
              <a:t>Lu, M., Gao, L., Li, H., He, F., 2021. The patterns of vascular plant discoveries in China. </a:t>
            </a:r>
            <a:r>
              <a:rPr lang="en-US" sz="1400" dirty="0" err="1"/>
              <a:t>Ecol</a:t>
            </a:r>
            <a:r>
              <a:rPr lang="en-US" sz="1400" dirty="0"/>
              <a:t> </a:t>
            </a:r>
            <a:r>
              <a:rPr lang="en-US" sz="1400" dirty="0" err="1"/>
              <a:t>Evol</a:t>
            </a:r>
            <a:r>
              <a:rPr lang="en-US" sz="1400" dirty="0"/>
              <a:t> 11, 12378–12388. https://doi.org/10.1002/ece3.7971</a:t>
            </a:r>
          </a:p>
          <a:p>
            <a:r>
              <a:rPr lang="en-US" sz="1400" dirty="0" err="1"/>
              <a:t>Pelayo-Villamil</a:t>
            </a:r>
            <a:r>
              <a:rPr lang="en-US" sz="1400" dirty="0"/>
              <a:t>, P., </a:t>
            </a:r>
            <a:r>
              <a:rPr lang="en-US" sz="1400" dirty="0" err="1"/>
              <a:t>Guisande</a:t>
            </a:r>
            <a:r>
              <a:rPr lang="en-US" sz="1400" dirty="0"/>
              <a:t>, C., </a:t>
            </a:r>
            <a:r>
              <a:rPr lang="en-US" sz="1400" dirty="0" err="1"/>
              <a:t>Manjarrés</a:t>
            </a:r>
            <a:r>
              <a:rPr lang="en-US" sz="1400" dirty="0"/>
              <a:t>-Hernández, A., Jiménez, L.F., </a:t>
            </a:r>
            <a:r>
              <a:rPr lang="en-US" sz="1400" dirty="0" err="1"/>
              <a:t>Granado-Lorencio</a:t>
            </a:r>
            <a:r>
              <a:rPr lang="en-US" sz="1400" dirty="0"/>
              <a:t>, C., </a:t>
            </a:r>
            <a:r>
              <a:rPr lang="en-US" sz="1400" dirty="0" err="1"/>
              <a:t>García-Roselló</a:t>
            </a:r>
            <a:r>
              <a:rPr lang="en-US" sz="1400" dirty="0"/>
              <a:t>, E., González-</a:t>
            </a:r>
            <a:r>
              <a:rPr lang="en-US" sz="1400" dirty="0" err="1"/>
              <a:t>Dacosta</a:t>
            </a:r>
            <a:r>
              <a:rPr lang="en-US" sz="1400" dirty="0"/>
              <a:t>, J., Heine, J., González-Vilas, L., Lobo, J.M., 2018. Completeness of national freshwater fish species inventories around the world. </a:t>
            </a:r>
            <a:r>
              <a:rPr lang="en-US" sz="1400" dirty="0" err="1"/>
              <a:t>Biodivers</a:t>
            </a:r>
            <a:r>
              <a:rPr lang="en-US" sz="1400" dirty="0"/>
              <a:t> </a:t>
            </a:r>
            <a:r>
              <a:rPr lang="en-US" sz="1400" dirty="0" err="1"/>
              <a:t>Conserv</a:t>
            </a:r>
            <a:r>
              <a:rPr lang="en-US" sz="1400" dirty="0"/>
              <a:t> 27, 3807–3817. https://doi.org/10.1007/s10531-018-1630-y</a:t>
            </a:r>
          </a:p>
          <a:p>
            <a:r>
              <a:rPr lang="en-US" sz="1400" dirty="0" err="1"/>
              <a:t>Stropp</a:t>
            </a:r>
            <a:r>
              <a:rPr lang="en-US" sz="1400" dirty="0"/>
              <a:t>, J., Ladle, R. J., M. </a:t>
            </a:r>
            <a:r>
              <a:rPr lang="en-US" sz="1400" dirty="0" err="1"/>
              <a:t>Malhado</a:t>
            </a:r>
            <a:r>
              <a:rPr lang="en-US" sz="1400" dirty="0"/>
              <a:t>, A. C., </a:t>
            </a:r>
            <a:r>
              <a:rPr lang="en-US" sz="1400" dirty="0" err="1"/>
              <a:t>Hortal</a:t>
            </a:r>
            <a:r>
              <a:rPr lang="en-US" sz="1400" dirty="0"/>
              <a:t>, J., </a:t>
            </a:r>
            <a:r>
              <a:rPr lang="en-US" sz="1400" dirty="0" err="1"/>
              <a:t>Gaffuri</a:t>
            </a:r>
            <a:r>
              <a:rPr lang="en-US" sz="1400" dirty="0"/>
              <a:t>, J., H. </a:t>
            </a:r>
            <a:r>
              <a:rPr lang="en-US" sz="1400" dirty="0" err="1"/>
              <a:t>Temperley</a:t>
            </a:r>
            <a:r>
              <a:rPr lang="en-US" sz="1400" dirty="0"/>
              <a:t>, W., Olav </a:t>
            </a:r>
            <a:r>
              <a:rPr lang="en-US" sz="1400" dirty="0" err="1"/>
              <a:t>Skøien</a:t>
            </a:r>
            <a:r>
              <a:rPr lang="en-US" sz="1400" dirty="0"/>
              <a:t>, J., &amp; </a:t>
            </a:r>
            <a:r>
              <a:rPr lang="en-US" sz="1400" dirty="0" err="1"/>
              <a:t>Mayaux</a:t>
            </a:r>
            <a:r>
              <a:rPr lang="en-US" sz="1400" dirty="0"/>
              <a:t>, P. (2016). Mapping ignorance: 300 years of collecting flowering plants in Africa: 300 Years of collecting flowering plants in Africa. Global Ecology and Biogeography, 25(9), 1085–1096. https://doi.org/10.1111/geb.12468</a:t>
            </a:r>
          </a:p>
          <a:p>
            <a:r>
              <a:rPr lang="en-US" sz="1400" dirty="0" err="1"/>
              <a:t>Tessarolo</a:t>
            </a:r>
            <a:r>
              <a:rPr lang="en-US" sz="1400" dirty="0"/>
              <a:t>, G., Ladle, R.J., Lobo, J.M., Rangel, T.F., </a:t>
            </a:r>
            <a:r>
              <a:rPr lang="en-US" sz="1400" dirty="0" err="1"/>
              <a:t>Hortal</a:t>
            </a:r>
            <a:r>
              <a:rPr lang="en-US" sz="1400" dirty="0"/>
              <a:t>, J., 2021. Using maps of biogeographical ignorance to reveal the uncertainty in distributional data hidden in species distribution models. </a:t>
            </a:r>
            <a:r>
              <a:rPr lang="en-US" sz="1400" dirty="0" err="1"/>
              <a:t>Ecography</a:t>
            </a:r>
            <a:r>
              <a:rPr lang="en-US" sz="1400" dirty="0"/>
              <a:t> 44, 1743–1755. https://doi.org/10.1111/ecog.05793</a:t>
            </a:r>
          </a:p>
          <a:p>
            <a:r>
              <a:rPr lang="en-US" sz="1400" dirty="0"/>
              <a:t>Vogel Ely, C., </a:t>
            </a:r>
            <a:r>
              <a:rPr lang="en-US" sz="1400" dirty="0" err="1"/>
              <a:t>Bordignon</a:t>
            </a:r>
            <a:r>
              <a:rPr lang="en-US" sz="1400" dirty="0"/>
              <a:t>, S.A.D.L., </a:t>
            </a:r>
            <a:r>
              <a:rPr lang="en-US" sz="1400" dirty="0" err="1"/>
              <a:t>Trevisan</a:t>
            </a:r>
            <a:r>
              <a:rPr lang="en-US" sz="1400" dirty="0"/>
              <a:t>, R., </a:t>
            </a:r>
            <a:r>
              <a:rPr lang="en-US" sz="1400" dirty="0" err="1"/>
              <a:t>Boldrini</a:t>
            </a:r>
            <a:r>
              <a:rPr lang="en-US" sz="1400" dirty="0"/>
              <a:t>, I.I., 2017. Implications of poor taxonomy in conservation. Journal for Nature Conservation 36, 10–13. https://doi.org/10.1016/j.jnc.2017.01.003</a:t>
            </a:r>
          </a:p>
          <a:p>
            <a:endParaRPr lang="en-US" sz="1400" dirty="0">
              <a:effectLst/>
            </a:endParaRPr>
          </a:p>
          <a:p>
            <a:endParaRPr lang="en-US" sz="1400" dirty="0">
              <a:effectLst/>
            </a:endParaRPr>
          </a:p>
        </p:txBody>
      </p:sp>
    </p:spTree>
    <p:extLst>
      <p:ext uri="{BB962C8B-B14F-4D97-AF65-F5344CB8AC3E}">
        <p14:creationId xmlns:p14="http://schemas.microsoft.com/office/powerpoint/2010/main" val="5322082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5"/>
          <p:cNvSpPr txBox="1">
            <a:spLocks noGrp="1"/>
          </p:cNvSpPr>
          <p:nvPr>
            <p:ph type="title"/>
          </p:nvPr>
        </p:nvSpPr>
        <p:spPr>
          <a:xfrm>
            <a:off x="3000375" y="5029200"/>
            <a:ext cx="5867400" cy="1219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365339"/>
              </a:buClr>
              <a:buSzPts val="1800"/>
              <a:buFont typeface="Calibri"/>
              <a:buNone/>
            </a:pPr>
            <a:r>
              <a:rPr lang="pt-BR" sz="1800" b="0">
                <a:solidFill>
                  <a:srgbClr val="365339"/>
                </a:solidFill>
              </a:rPr>
              <a:t>Organizers:</a:t>
            </a:r>
            <a:br>
              <a:rPr lang="pt-BR" sz="1800" b="0">
                <a:solidFill>
                  <a:srgbClr val="365339"/>
                </a:solidFill>
              </a:rPr>
            </a:br>
            <a:r>
              <a:rPr lang="pt-BR" sz="1800" b="0">
                <a:solidFill>
                  <a:srgbClr val="365339"/>
                </a:solidFill>
              </a:rPr>
              <a:t>Fernanda Alves-Martins</a:t>
            </a:r>
            <a:br>
              <a:rPr lang="pt-BR" sz="1800" b="0">
                <a:solidFill>
                  <a:srgbClr val="365339"/>
                </a:solidFill>
              </a:rPr>
            </a:br>
            <a:r>
              <a:rPr lang="pt-BR" sz="1800" b="0">
                <a:solidFill>
                  <a:srgbClr val="365339"/>
                </a:solidFill>
              </a:rPr>
              <a:t>Javier Martinez-Arribas</a:t>
            </a:r>
            <a:br>
              <a:rPr lang="pt-BR" sz="1800" b="0">
                <a:solidFill>
                  <a:srgbClr val="365339"/>
                </a:solidFill>
              </a:rPr>
            </a:br>
            <a:r>
              <a:rPr lang="pt-BR" sz="1800" b="0">
                <a:solidFill>
                  <a:srgbClr val="365339"/>
                </a:solidFill>
              </a:rPr>
              <a:t>Thainá Lessa</a:t>
            </a:r>
            <a:endParaRPr sz="1800" b="0">
              <a:solidFill>
                <a:srgbClr val="365339"/>
              </a:solidFill>
            </a:endParaRPr>
          </a:p>
        </p:txBody>
      </p:sp>
      <p:sp>
        <p:nvSpPr>
          <p:cNvPr id="208" name="Google Shape;208;p25"/>
          <p:cNvSpPr txBox="1">
            <a:spLocks noGrp="1"/>
          </p:cNvSpPr>
          <p:nvPr>
            <p:ph type="body" idx="1"/>
          </p:nvPr>
        </p:nvSpPr>
        <p:spPr>
          <a:xfrm>
            <a:off x="323528" y="836712"/>
            <a:ext cx="2438400" cy="5257800"/>
          </a:xfrm>
          <a:prstGeom prst="rect">
            <a:avLst/>
          </a:prstGeom>
          <a:noFill/>
          <a:ln>
            <a:noFill/>
          </a:ln>
        </p:spPr>
        <p:txBody>
          <a:bodyPr spcFirstLastPara="1" wrap="square" lIns="91425" tIns="45700" rIns="91425" bIns="45700" anchor="t" anchorCtr="0">
            <a:normAutofit/>
          </a:bodyPr>
          <a:lstStyle/>
          <a:p>
            <a:pPr marL="0" lvl="0" indent="0" algn="ctr" rtl="0">
              <a:lnSpc>
                <a:spcPct val="150000"/>
              </a:lnSpc>
              <a:spcBef>
                <a:spcPts val="0"/>
              </a:spcBef>
              <a:spcAft>
                <a:spcPts val="0"/>
              </a:spcAft>
              <a:buSzPts val="1360"/>
              <a:buNone/>
            </a:pPr>
            <a:endParaRPr>
              <a:solidFill>
                <a:srgbClr val="EEF4EE"/>
              </a:solidFill>
            </a:endParaRPr>
          </a:p>
          <a:p>
            <a:pPr marL="0" lvl="0" indent="0" algn="ctr" rtl="0">
              <a:lnSpc>
                <a:spcPct val="150000"/>
              </a:lnSpc>
              <a:spcBef>
                <a:spcPts val="0"/>
              </a:spcBef>
              <a:spcAft>
                <a:spcPts val="0"/>
              </a:spcAft>
              <a:buSzPts val="1360"/>
              <a:buNone/>
            </a:pPr>
            <a:r>
              <a:rPr lang="pt-BR">
                <a:solidFill>
                  <a:srgbClr val="4E1919"/>
                </a:solidFill>
              </a:rPr>
              <a:t>Workshop</a:t>
            </a:r>
            <a:endParaRPr/>
          </a:p>
          <a:p>
            <a:pPr marL="0" lvl="0" indent="0" algn="ctr" rtl="0">
              <a:lnSpc>
                <a:spcPct val="150000"/>
              </a:lnSpc>
              <a:spcBef>
                <a:spcPts val="0"/>
              </a:spcBef>
              <a:spcAft>
                <a:spcPts val="0"/>
              </a:spcAft>
              <a:buSzPts val="850"/>
              <a:buNone/>
            </a:pPr>
            <a:endParaRPr sz="1000">
              <a:solidFill>
                <a:srgbClr val="EEF4EE"/>
              </a:solidFill>
            </a:endParaRPr>
          </a:p>
          <a:p>
            <a:pPr marL="0" lvl="0" indent="0" algn="ctr" rtl="0">
              <a:lnSpc>
                <a:spcPct val="150000"/>
              </a:lnSpc>
              <a:spcBef>
                <a:spcPts val="0"/>
              </a:spcBef>
              <a:spcAft>
                <a:spcPts val="0"/>
              </a:spcAft>
              <a:buSzPts val="2040"/>
              <a:buNone/>
            </a:pPr>
            <a:r>
              <a:rPr lang="pt-BR" sz="2400" b="1">
                <a:solidFill>
                  <a:srgbClr val="EEF4EE"/>
                </a:solidFill>
              </a:rPr>
              <a:t>Using OpenRefine for pre-processing ecological data</a:t>
            </a:r>
            <a:endParaRPr sz="2400" b="1">
              <a:solidFill>
                <a:srgbClr val="EEF4EE"/>
              </a:solidFill>
              <a:latin typeface="Open Sans"/>
              <a:ea typeface="Open Sans"/>
              <a:cs typeface="Open Sans"/>
              <a:sym typeface="Open Sans"/>
            </a:endParaRPr>
          </a:p>
        </p:txBody>
      </p:sp>
      <p:sp>
        <p:nvSpPr>
          <p:cNvPr id="209" name="Google Shape;209;p25"/>
          <p:cNvSpPr txBox="1">
            <a:spLocks noGrp="1"/>
          </p:cNvSpPr>
          <p:nvPr>
            <p:ph type="sldNum" idx="12"/>
          </p:nvPr>
        </p:nvSpPr>
        <p:spPr>
          <a:xfrm>
            <a:off x="1371600" y="312738"/>
            <a:ext cx="457200" cy="441325"/>
          </a:xfrm>
          <a:prstGeom prst="rect">
            <a:avLst/>
          </a:prstGeom>
          <a:noFill/>
          <a:ln>
            <a:noFill/>
          </a:ln>
        </p:spPr>
        <p:txBody>
          <a:bodyPr spcFirstLastPara="1" wrap="square" lIns="45700" tIns="45700" rIns="45700" bIns="45700" anchor="ctr" anchorCtr="0">
            <a:normAutofit/>
          </a:bodyPr>
          <a:lstStyle/>
          <a:p>
            <a:pPr marL="0" lvl="0" indent="0" algn="ctr" rtl="0">
              <a:spcBef>
                <a:spcPts val="0"/>
              </a:spcBef>
              <a:spcAft>
                <a:spcPts val="0"/>
              </a:spcAft>
              <a:buNone/>
            </a:pPr>
            <a:fld id="{00000000-1234-1234-1234-123412341234}" type="slidenum">
              <a:rPr lang="pt-BR"/>
              <a:t>35</a:t>
            </a:fld>
            <a:endParaRPr/>
          </a:p>
        </p:txBody>
      </p:sp>
      <p:pic>
        <p:nvPicPr>
          <p:cNvPr id="210" name="Google Shape;210;p25" descr="C:\Users\thain\Desktop\ICCB 2023\Poster\tropibio.png"/>
          <p:cNvPicPr preferRelativeResize="0"/>
          <p:nvPr/>
        </p:nvPicPr>
        <p:blipFill rotWithShape="1">
          <a:blip r:embed="rId3">
            <a:alphaModFix/>
          </a:blip>
          <a:srcRect/>
          <a:stretch/>
        </p:blipFill>
        <p:spPr>
          <a:xfrm>
            <a:off x="7335747" y="4993065"/>
            <a:ext cx="672896" cy="612000"/>
          </a:xfrm>
          <a:prstGeom prst="rect">
            <a:avLst/>
          </a:prstGeom>
          <a:noFill/>
          <a:ln>
            <a:noFill/>
          </a:ln>
        </p:spPr>
      </p:pic>
      <p:pic>
        <p:nvPicPr>
          <p:cNvPr id="211" name="Google Shape;211;p25" descr="C:\Users\thain\Desktop\ICCB 2023\Poster\ufal.png"/>
          <p:cNvPicPr preferRelativeResize="0"/>
          <p:nvPr/>
        </p:nvPicPr>
        <p:blipFill rotWithShape="1">
          <a:blip r:embed="rId4">
            <a:alphaModFix/>
          </a:blip>
          <a:srcRect/>
          <a:stretch/>
        </p:blipFill>
        <p:spPr>
          <a:xfrm>
            <a:off x="8430015" y="4993065"/>
            <a:ext cx="362447" cy="612000"/>
          </a:xfrm>
          <a:prstGeom prst="rect">
            <a:avLst/>
          </a:prstGeom>
          <a:noFill/>
          <a:ln>
            <a:noFill/>
          </a:ln>
        </p:spPr>
      </p:pic>
      <p:pic>
        <p:nvPicPr>
          <p:cNvPr id="212" name="Google Shape;212;p25" descr="C:\Users\thain\Desktop\ICCB 2023\Poster\biopolis.png"/>
          <p:cNvPicPr preferRelativeResize="0"/>
          <p:nvPr/>
        </p:nvPicPr>
        <p:blipFill rotWithShape="1">
          <a:blip r:embed="rId5">
            <a:alphaModFix/>
          </a:blip>
          <a:srcRect/>
          <a:stretch/>
        </p:blipFill>
        <p:spPr>
          <a:xfrm>
            <a:off x="7411355" y="5697320"/>
            <a:ext cx="597288" cy="612000"/>
          </a:xfrm>
          <a:prstGeom prst="rect">
            <a:avLst/>
          </a:prstGeom>
          <a:noFill/>
          <a:ln>
            <a:noFill/>
          </a:ln>
        </p:spPr>
      </p:pic>
      <p:pic>
        <p:nvPicPr>
          <p:cNvPr id="213" name="Google Shape;213;p25" descr="C:\Users\thain\Desktop\ICCB 2023\Poster\cibio.png"/>
          <p:cNvPicPr preferRelativeResize="0"/>
          <p:nvPr/>
        </p:nvPicPr>
        <p:blipFill rotWithShape="1">
          <a:blip r:embed="rId6">
            <a:alphaModFix/>
          </a:blip>
          <a:srcRect/>
          <a:stretch/>
        </p:blipFill>
        <p:spPr>
          <a:xfrm>
            <a:off x="6253640" y="5877272"/>
            <a:ext cx="802340" cy="360000"/>
          </a:xfrm>
          <a:prstGeom prst="rect">
            <a:avLst/>
          </a:prstGeom>
          <a:noFill/>
          <a:ln>
            <a:noFill/>
          </a:ln>
        </p:spPr>
      </p:pic>
      <p:pic>
        <p:nvPicPr>
          <p:cNvPr id="214" name="Google Shape;214;p25" descr="C:\Users\thain\Desktop\ICCB 2023\Poster\fct.png"/>
          <p:cNvPicPr preferRelativeResize="0"/>
          <p:nvPr/>
        </p:nvPicPr>
        <p:blipFill rotWithShape="1">
          <a:blip r:embed="rId7">
            <a:alphaModFix/>
          </a:blip>
          <a:srcRect/>
          <a:stretch/>
        </p:blipFill>
        <p:spPr>
          <a:xfrm>
            <a:off x="6073324" y="5157224"/>
            <a:ext cx="1162972" cy="288000"/>
          </a:xfrm>
          <a:prstGeom prst="rect">
            <a:avLst/>
          </a:prstGeom>
          <a:noFill/>
          <a:ln>
            <a:noFill/>
          </a:ln>
        </p:spPr>
      </p:pic>
      <p:pic>
        <p:nvPicPr>
          <p:cNvPr id="215" name="Google Shape;215;p25" descr="C:\Users\thain\Desktop\ICCB 2023\Poster\lacos21.png"/>
          <p:cNvPicPr preferRelativeResize="0"/>
          <p:nvPr/>
        </p:nvPicPr>
        <p:blipFill rotWithShape="1">
          <a:blip r:embed="rId8">
            <a:alphaModFix/>
          </a:blip>
          <a:srcRect/>
          <a:stretch/>
        </p:blipFill>
        <p:spPr>
          <a:xfrm>
            <a:off x="8388424" y="5697320"/>
            <a:ext cx="445631" cy="612000"/>
          </a:xfrm>
          <a:prstGeom prst="rect">
            <a:avLst/>
          </a:prstGeom>
          <a:noFill/>
          <a:ln>
            <a:noFill/>
          </a:ln>
        </p:spPr>
      </p:pic>
      <p:pic>
        <p:nvPicPr>
          <p:cNvPr id="216" name="Google Shape;216;p25" descr="C:\Users\thain\Desktop\ICCB 2023\Poster\Logoup.jpg"/>
          <p:cNvPicPr preferRelativeResize="0"/>
          <p:nvPr/>
        </p:nvPicPr>
        <p:blipFill rotWithShape="1">
          <a:blip r:embed="rId9">
            <a:alphaModFix/>
          </a:blip>
          <a:srcRect/>
          <a:stretch/>
        </p:blipFill>
        <p:spPr>
          <a:xfrm>
            <a:off x="6157927" y="5589240"/>
            <a:ext cx="993766" cy="216000"/>
          </a:xfrm>
          <a:prstGeom prst="rect">
            <a:avLst/>
          </a:prstGeom>
          <a:noFill/>
          <a:ln>
            <a:noFill/>
          </a:ln>
        </p:spPr>
      </p:pic>
      <p:pic>
        <p:nvPicPr>
          <p:cNvPr id="217" name="Google Shape;217;p25"/>
          <p:cNvPicPr preferRelativeResize="0"/>
          <p:nvPr/>
        </p:nvPicPr>
        <p:blipFill>
          <a:blip r:embed="rId10">
            <a:alphaModFix/>
          </a:blip>
          <a:stretch>
            <a:fillRect/>
          </a:stretch>
        </p:blipFill>
        <p:spPr>
          <a:xfrm>
            <a:off x="3857616" y="574550"/>
            <a:ext cx="4152900" cy="4438650"/>
          </a:xfrm>
          <a:prstGeom prst="rect">
            <a:avLst/>
          </a:prstGeom>
          <a:noFill/>
          <a:ln>
            <a:noFill/>
          </a:ln>
        </p:spPr>
      </p:pic>
    </p:spTree>
    <p:extLst>
      <p:ext uri="{BB962C8B-B14F-4D97-AF65-F5344CB8AC3E}">
        <p14:creationId xmlns:p14="http://schemas.microsoft.com/office/powerpoint/2010/main" val="8870342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sldNum" idx="12"/>
          </p:nvPr>
        </p:nvSpPr>
        <p:spPr>
          <a:xfrm>
            <a:off x="4361688" y="1026372"/>
            <a:ext cx="457200" cy="441300"/>
          </a:xfrm>
          <a:prstGeom prst="rect">
            <a:avLst/>
          </a:prstGeom>
          <a:noFill/>
          <a:ln>
            <a:noFill/>
          </a:ln>
        </p:spPr>
        <p:txBody>
          <a:bodyPr spcFirstLastPara="1" wrap="square" lIns="45700" tIns="45700" rIns="45700" bIns="45700" anchor="ctr" anchorCtr="0">
            <a:normAutofit/>
          </a:bodyPr>
          <a:lstStyle/>
          <a:p>
            <a:pPr marL="0" lvl="0" indent="0" algn="ctr" rtl="0">
              <a:spcBef>
                <a:spcPts val="0"/>
              </a:spcBef>
              <a:spcAft>
                <a:spcPts val="0"/>
              </a:spcAft>
              <a:buClr>
                <a:srgbClr val="000000"/>
              </a:buClr>
              <a:buFont typeface="Arial"/>
              <a:buNone/>
            </a:pPr>
            <a:fld id="{00000000-1234-1234-1234-123412341234}" type="slidenum">
              <a:rPr lang="pt-BR"/>
              <a:t>36</a:t>
            </a:fld>
            <a:endParaRPr/>
          </a:p>
        </p:txBody>
      </p:sp>
      <p:sp>
        <p:nvSpPr>
          <p:cNvPr id="224" name="Google Shape;224;p26"/>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accent1"/>
              </a:buClr>
              <a:buSzPts val="2400"/>
              <a:buFont typeface="Calibri"/>
              <a:buNone/>
            </a:pPr>
            <a:r>
              <a:rPr lang="pt-BR" sz="2800">
                <a:solidFill>
                  <a:schemeClr val="accent1"/>
                </a:solidFill>
              </a:rPr>
              <a:t>Principal features</a:t>
            </a:r>
            <a:endParaRPr sz="2800">
              <a:solidFill>
                <a:schemeClr val="accent1"/>
              </a:solidFill>
            </a:endParaRPr>
          </a:p>
        </p:txBody>
      </p:sp>
      <p:sp>
        <p:nvSpPr>
          <p:cNvPr id="225" name="Google Shape;225;p26"/>
          <p:cNvSpPr txBox="1"/>
          <p:nvPr/>
        </p:nvSpPr>
        <p:spPr>
          <a:xfrm>
            <a:off x="609600" y="2171700"/>
            <a:ext cx="7572300" cy="29625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Clr>
                <a:schemeClr val="dk1"/>
              </a:buClr>
              <a:buSzPts val="2100"/>
              <a:buFont typeface="Calibri"/>
              <a:buChar char="●"/>
            </a:pPr>
            <a:r>
              <a:rPr lang="pt-BR" sz="2100">
                <a:solidFill>
                  <a:schemeClr val="dk1"/>
                </a:solidFill>
                <a:latin typeface="Calibri"/>
                <a:ea typeface="Calibri"/>
                <a:cs typeface="Calibri"/>
                <a:sym typeface="Calibri"/>
              </a:rPr>
              <a:t>Free desktop application that uses your web browser.</a:t>
            </a:r>
            <a:endParaRPr sz="2100">
              <a:solidFill>
                <a:schemeClr val="dk1"/>
              </a:solidFill>
              <a:latin typeface="Calibri"/>
              <a:ea typeface="Calibri"/>
              <a:cs typeface="Calibri"/>
              <a:sym typeface="Calibri"/>
            </a:endParaRPr>
          </a:p>
          <a:p>
            <a:pPr marL="457200" lvl="0" indent="-361950" algn="l" rtl="0">
              <a:lnSpc>
                <a:spcPct val="90000"/>
              </a:lnSpc>
              <a:spcBef>
                <a:spcPts val="0"/>
              </a:spcBef>
              <a:spcAft>
                <a:spcPts val="0"/>
              </a:spcAft>
              <a:buClr>
                <a:schemeClr val="dk1"/>
              </a:buClr>
              <a:buSzPts val="2100"/>
              <a:buFont typeface="Calibri"/>
              <a:buChar char="●"/>
            </a:pPr>
            <a:r>
              <a:rPr lang="pt-BR" sz="2100">
                <a:solidFill>
                  <a:schemeClr val="dk1"/>
                </a:solidFill>
                <a:latin typeface="Calibri"/>
                <a:ea typeface="Calibri"/>
                <a:cs typeface="Calibri"/>
                <a:sym typeface="Calibri"/>
              </a:rPr>
              <a:t>Does not modify your dataset.</a:t>
            </a:r>
            <a:endParaRPr sz="2100">
              <a:solidFill>
                <a:schemeClr val="dk1"/>
              </a:solidFill>
              <a:latin typeface="Calibri"/>
              <a:ea typeface="Calibri"/>
              <a:cs typeface="Calibri"/>
              <a:sym typeface="Calibri"/>
            </a:endParaRPr>
          </a:p>
          <a:p>
            <a:pPr marL="457200" lvl="0" indent="-361950" algn="l" rtl="0">
              <a:lnSpc>
                <a:spcPct val="90000"/>
              </a:lnSpc>
              <a:spcBef>
                <a:spcPts val="0"/>
              </a:spcBef>
              <a:spcAft>
                <a:spcPts val="0"/>
              </a:spcAft>
              <a:buClr>
                <a:schemeClr val="dk1"/>
              </a:buClr>
              <a:buSzPts val="2100"/>
              <a:buFont typeface="Calibri"/>
              <a:buChar char="●"/>
            </a:pPr>
            <a:r>
              <a:rPr lang="pt-BR" sz="2100">
                <a:solidFill>
                  <a:schemeClr val="dk1"/>
                </a:solidFill>
                <a:latin typeface="Calibri"/>
                <a:ea typeface="Calibri"/>
                <a:cs typeface="Calibri"/>
                <a:sym typeface="Calibri"/>
              </a:rPr>
              <a:t>Save as you go.</a:t>
            </a:r>
            <a:endParaRPr sz="2100">
              <a:solidFill>
                <a:schemeClr val="dk1"/>
              </a:solidFill>
              <a:latin typeface="Calibri"/>
              <a:ea typeface="Calibri"/>
              <a:cs typeface="Calibri"/>
              <a:sym typeface="Calibri"/>
            </a:endParaRPr>
          </a:p>
          <a:p>
            <a:pPr marL="457200" lvl="0" indent="-361950" algn="l" rtl="0">
              <a:lnSpc>
                <a:spcPct val="90000"/>
              </a:lnSpc>
              <a:spcBef>
                <a:spcPts val="0"/>
              </a:spcBef>
              <a:spcAft>
                <a:spcPts val="0"/>
              </a:spcAft>
              <a:buClr>
                <a:schemeClr val="dk1"/>
              </a:buClr>
              <a:buSzPts val="2100"/>
              <a:buFont typeface="Calibri"/>
              <a:buChar char="●"/>
            </a:pPr>
            <a:r>
              <a:rPr lang="pt-BR" sz="2100">
                <a:solidFill>
                  <a:schemeClr val="dk1"/>
                </a:solidFill>
                <a:latin typeface="Calibri"/>
                <a:ea typeface="Calibri"/>
                <a:cs typeface="Calibri"/>
                <a:sym typeface="Calibri"/>
              </a:rPr>
              <a:t>Can reply cleaning steps on multiple projects.</a:t>
            </a:r>
            <a:endParaRPr sz="2800">
              <a:solidFill>
                <a:schemeClr val="dk1"/>
              </a:solidFill>
              <a:latin typeface="Calibri"/>
              <a:ea typeface="Calibri"/>
              <a:cs typeface="Calibri"/>
              <a:sym typeface="Calibri"/>
            </a:endParaRPr>
          </a:p>
          <a:p>
            <a:pPr marL="457200" lvl="0" indent="-361950" algn="l" rtl="0">
              <a:lnSpc>
                <a:spcPct val="90000"/>
              </a:lnSpc>
              <a:spcBef>
                <a:spcPts val="0"/>
              </a:spcBef>
              <a:spcAft>
                <a:spcPts val="0"/>
              </a:spcAft>
              <a:buClr>
                <a:schemeClr val="dk1"/>
              </a:buClr>
              <a:buSzPts val="2100"/>
              <a:buFont typeface="Calibri"/>
              <a:buChar char="●"/>
            </a:pPr>
            <a:r>
              <a:rPr lang="pt-BR" sz="2100">
                <a:solidFill>
                  <a:schemeClr val="dk1"/>
                </a:solidFill>
                <a:latin typeface="Calibri"/>
                <a:ea typeface="Calibri"/>
                <a:cs typeface="Calibri"/>
                <a:sym typeface="Calibri"/>
              </a:rPr>
              <a:t>Provides overviews of the dataset and helps resolve inconsistencies.</a:t>
            </a:r>
            <a:endParaRPr sz="2800">
              <a:solidFill>
                <a:schemeClr val="dk1"/>
              </a:solidFill>
              <a:latin typeface="Calibri"/>
              <a:ea typeface="Calibri"/>
              <a:cs typeface="Calibri"/>
              <a:sym typeface="Calibri"/>
            </a:endParaRPr>
          </a:p>
          <a:p>
            <a:pPr marL="457200" lvl="0" indent="-361950" algn="l" rtl="0">
              <a:lnSpc>
                <a:spcPct val="90000"/>
              </a:lnSpc>
              <a:spcBef>
                <a:spcPts val="0"/>
              </a:spcBef>
              <a:spcAft>
                <a:spcPts val="0"/>
              </a:spcAft>
              <a:buClr>
                <a:schemeClr val="dk1"/>
              </a:buClr>
              <a:buSzPts val="2100"/>
              <a:buFont typeface="Calibri"/>
              <a:buChar char="●"/>
            </a:pPr>
            <a:r>
              <a:rPr lang="pt-BR" sz="2100">
                <a:solidFill>
                  <a:schemeClr val="dk1"/>
                </a:solidFill>
                <a:latin typeface="Calibri"/>
                <a:ea typeface="Calibri"/>
                <a:cs typeface="Calibri"/>
                <a:sym typeface="Calibri"/>
              </a:rPr>
              <a:t>For small to mid-size datasets (&lt; 50k).</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1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9688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7"/>
          <p:cNvSpPr txBox="1">
            <a:spLocks noGrp="1"/>
          </p:cNvSpPr>
          <p:nvPr>
            <p:ph type="sldNum" idx="12"/>
          </p:nvPr>
        </p:nvSpPr>
        <p:spPr>
          <a:xfrm>
            <a:off x="4343400" y="1036020"/>
            <a:ext cx="457200" cy="441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37</a:t>
            </a:fld>
            <a:endParaRPr/>
          </a:p>
        </p:txBody>
      </p:sp>
      <p:sp>
        <p:nvSpPr>
          <p:cNvPr id="232" name="Google Shape;232;p27"/>
          <p:cNvSpPr txBox="1">
            <a:spLocks noGrp="1"/>
          </p:cNvSpPr>
          <p:nvPr>
            <p:ph type="title"/>
          </p:nvPr>
        </p:nvSpPr>
        <p:spPr>
          <a:xfrm>
            <a:off x="301752" y="228600"/>
            <a:ext cx="8534400" cy="759000"/>
          </a:xfrm>
          <a:prstGeom prst="rect">
            <a:avLst/>
          </a:prstGeom>
          <a:noFill/>
          <a:ln>
            <a:noFill/>
          </a:ln>
        </p:spPr>
        <p:txBody>
          <a:bodyPr spcFirstLastPara="1" wrap="square" lIns="91425" tIns="45700" rIns="91425" bIns="45700" anchor="b" anchorCtr="0">
            <a:normAutofit/>
          </a:bodyPr>
          <a:lstStyle/>
          <a:p>
            <a:pPr marL="0" marR="0" lvl="0" indent="0" algn="ctr" rtl="0">
              <a:lnSpc>
                <a:spcPct val="100000"/>
              </a:lnSpc>
              <a:spcBef>
                <a:spcPts val="0"/>
              </a:spcBef>
              <a:spcAft>
                <a:spcPts val="0"/>
              </a:spcAft>
              <a:buClr>
                <a:schemeClr val="accent1"/>
              </a:buClr>
              <a:buSzPts val="2400"/>
              <a:buFont typeface="Calibri"/>
              <a:buNone/>
            </a:pPr>
            <a:r>
              <a:rPr lang="pt-BR" sz="2800">
                <a:solidFill>
                  <a:schemeClr val="accent1"/>
                </a:solidFill>
              </a:rPr>
              <a:t>Installation</a:t>
            </a:r>
            <a:endParaRPr sz="2800">
              <a:solidFill>
                <a:schemeClr val="accent1"/>
              </a:solidFill>
            </a:endParaRPr>
          </a:p>
        </p:txBody>
      </p:sp>
      <p:sp>
        <p:nvSpPr>
          <p:cNvPr id="233" name="Google Shape;233;p27"/>
          <p:cNvSpPr txBox="1"/>
          <p:nvPr/>
        </p:nvSpPr>
        <p:spPr>
          <a:xfrm>
            <a:off x="161925" y="1800225"/>
            <a:ext cx="8829600" cy="1544700"/>
          </a:xfrm>
          <a:prstGeom prst="rect">
            <a:avLst/>
          </a:prstGeom>
          <a:noFill/>
          <a:ln>
            <a:noFill/>
          </a:ln>
        </p:spPr>
        <p:txBody>
          <a:bodyPr spcFirstLastPara="1" wrap="square" lIns="91425" tIns="91425" rIns="91425" bIns="91425" anchor="t" anchorCtr="0">
            <a:noAutofit/>
          </a:bodyPr>
          <a:lstStyle/>
          <a:p>
            <a:pPr marL="457200" lvl="0" indent="-361950" algn="l" rtl="0">
              <a:lnSpc>
                <a:spcPct val="90000"/>
              </a:lnSpc>
              <a:spcBef>
                <a:spcPts val="1000"/>
              </a:spcBef>
              <a:spcAft>
                <a:spcPts val="0"/>
              </a:spcAft>
              <a:buClr>
                <a:schemeClr val="dk1"/>
              </a:buClr>
              <a:buSzPts val="2100"/>
              <a:buFont typeface="Calibri"/>
              <a:buChar char="●"/>
            </a:pPr>
            <a:r>
              <a:rPr lang="pt-BR" sz="2100">
                <a:solidFill>
                  <a:schemeClr val="dk1"/>
                </a:solidFill>
                <a:latin typeface="Calibri"/>
                <a:ea typeface="Calibri"/>
                <a:cs typeface="Calibri"/>
                <a:sym typeface="Calibri"/>
              </a:rPr>
              <a:t>Go to</a:t>
            </a:r>
            <a:r>
              <a:rPr lang="pt-BR" sz="2100" u="sng">
                <a:solidFill>
                  <a:schemeClr val="hlink"/>
                </a:solidFill>
                <a:latin typeface="Calibri"/>
                <a:ea typeface="Calibri"/>
                <a:cs typeface="Calibri"/>
                <a:sym typeface="Calibri"/>
                <a:hlinkClick r:id="rId3"/>
              </a:rPr>
              <a:t> https://openrefine.org/download</a:t>
            </a:r>
            <a:endParaRPr sz="2100">
              <a:solidFill>
                <a:schemeClr val="dk1"/>
              </a:solidFill>
              <a:latin typeface="Calibri"/>
              <a:ea typeface="Calibri"/>
              <a:cs typeface="Calibri"/>
              <a:sym typeface="Calibri"/>
            </a:endParaRPr>
          </a:p>
          <a:p>
            <a:pPr marL="457200" lvl="0" indent="-361950" algn="l" rtl="0">
              <a:lnSpc>
                <a:spcPct val="90000"/>
              </a:lnSpc>
              <a:spcBef>
                <a:spcPts val="0"/>
              </a:spcBef>
              <a:spcAft>
                <a:spcPts val="0"/>
              </a:spcAft>
              <a:buClr>
                <a:schemeClr val="dk1"/>
              </a:buClr>
              <a:buSzPts val="2100"/>
              <a:buFont typeface="Calibri"/>
              <a:buChar char="●"/>
            </a:pPr>
            <a:r>
              <a:rPr lang="pt-BR" sz="2100">
                <a:solidFill>
                  <a:schemeClr val="dk1"/>
                </a:solidFill>
                <a:latin typeface="Calibri"/>
                <a:ea typeface="Calibri"/>
                <a:cs typeface="Calibri"/>
                <a:sym typeface="Calibri"/>
              </a:rPr>
              <a:t>Download and unzip the installation file. (Maybe you want to install java manually before from</a:t>
            </a:r>
            <a:r>
              <a:rPr lang="pt-BR" sz="2100" u="sng">
                <a:solidFill>
                  <a:schemeClr val="hlink"/>
                </a:solidFill>
                <a:latin typeface="Calibri"/>
                <a:ea typeface="Calibri"/>
                <a:cs typeface="Calibri"/>
                <a:sym typeface="Calibri"/>
                <a:hlinkClick r:id="rId4"/>
              </a:rPr>
              <a:t> https://adoptium.net/es/temurin/releases/</a:t>
            </a:r>
            <a:r>
              <a:rPr lang="pt-BR" sz="2100">
                <a:solidFill>
                  <a:schemeClr val="dk1"/>
                </a:solidFill>
                <a:latin typeface="Calibri"/>
                <a:ea typeface="Calibri"/>
                <a:cs typeface="Calibri"/>
                <a:sym typeface="Calibri"/>
              </a:rPr>
              <a:t>)</a:t>
            </a:r>
            <a:endParaRPr sz="2100">
              <a:solidFill>
                <a:schemeClr val="dk1"/>
              </a:solidFill>
              <a:latin typeface="Calibri"/>
              <a:ea typeface="Calibri"/>
              <a:cs typeface="Calibri"/>
              <a:sym typeface="Calibri"/>
            </a:endParaRPr>
          </a:p>
          <a:p>
            <a:pPr marL="0" lvl="0" indent="0" algn="l" rtl="0">
              <a:spcBef>
                <a:spcPts val="0"/>
              </a:spcBef>
              <a:spcAft>
                <a:spcPts val="0"/>
              </a:spcAft>
              <a:buNone/>
            </a:pPr>
            <a:endParaRPr sz="2100">
              <a:solidFill>
                <a:schemeClr val="dk1"/>
              </a:solidFill>
              <a:latin typeface="Calibri"/>
              <a:ea typeface="Calibri"/>
              <a:cs typeface="Calibri"/>
              <a:sym typeface="Calibri"/>
            </a:endParaRPr>
          </a:p>
        </p:txBody>
      </p:sp>
      <p:pic>
        <p:nvPicPr>
          <p:cNvPr id="234" name="Google Shape;234;p27"/>
          <p:cNvPicPr preferRelativeResize="0"/>
          <p:nvPr/>
        </p:nvPicPr>
        <p:blipFill>
          <a:blip r:embed="rId5">
            <a:alphaModFix/>
          </a:blip>
          <a:stretch>
            <a:fillRect/>
          </a:stretch>
        </p:blipFill>
        <p:spPr>
          <a:xfrm>
            <a:off x="413950" y="3429000"/>
            <a:ext cx="8316101" cy="2743200"/>
          </a:xfrm>
          <a:prstGeom prst="rect">
            <a:avLst/>
          </a:prstGeom>
          <a:noFill/>
          <a:ln>
            <a:noFill/>
          </a:ln>
        </p:spPr>
      </p:pic>
    </p:spTree>
    <p:extLst>
      <p:ext uri="{BB962C8B-B14F-4D97-AF65-F5344CB8AC3E}">
        <p14:creationId xmlns:p14="http://schemas.microsoft.com/office/powerpoint/2010/main" val="1733420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8"/>
          <p:cNvSpPr txBox="1">
            <a:spLocks noGrp="1"/>
          </p:cNvSpPr>
          <p:nvPr>
            <p:ph type="title"/>
          </p:nvPr>
        </p:nvSpPr>
        <p:spPr>
          <a:xfrm>
            <a:off x="301752" y="228600"/>
            <a:ext cx="8534400" cy="7590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accent1"/>
              </a:buClr>
              <a:buSzPts val="2400"/>
              <a:buFont typeface="Calibri"/>
              <a:buNone/>
            </a:pPr>
            <a:r>
              <a:rPr lang="pt-BR" sz="2800">
                <a:solidFill>
                  <a:schemeClr val="accent1"/>
                </a:solidFill>
              </a:rPr>
              <a:t>Creating a project</a:t>
            </a:r>
            <a:endParaRPr sz="2800">
              <a:solidFill>
                <a:schemeClr val="accent1"/>
              </a:solidFill>
            </a:endParaRPr>
          </a:p>
        </p:txBody>
      </p:sp>
      <p:sp>
        <p:nvSpPr>
          <p:cNvPr id="240" name="Google Shape;240;p28"/>
          <p:cNvSpPr txBox="1">
            <a:spLocks noGrp="1"/>
          </p:cNvSpPr>
          <p:nvPr>
            <p:ph type="sldNum" idx="12"/>
          </p:nvPr>
        </p:nvSpPr>
        <p:spPr>
          <a:xfrm>
            <a:off x="4343400" y="1036020"/>
            <a:ext cx="457200" cy="441300"/>
          </a:xfrm>
          <a:prstGeom prst="rect">
            <a:avLst/>
          </a:prstGeom>
          <a:noFill/>
          <a:ln>
            <a:noFill/>
          </a:ln>
        </p:spPr>
        <p:txBody>
          <a:bodyPr spcFirstLastPara="1" wrap="square" lIns="45700" tIns="45700" rIns="45700" bIns="45700" anchor="ctr" anchorCtr="0">
            <a:normAutofit/>
          </a:bodyPr>
          <a:lstStyle/>
          <a:p>
            <a:pPr marL="0" lvl="0" indent="0" algn="ctr" rtl="0">
              <a:spcBef>
                <a:spcPts val="0"/>
              </a:spcBef>
              <a:spcAft>
                <a:spcPts val="0"/>
              </a:spcAft>
              <a:buClr>
                <a:srgbClr val="000000"/>
              </a:buClr>
              <a:buFont typeface="Arial"/>
              <a:buNone/>
            </a:pPr>
            <a:fld id="{00000000-1234-1234-1234-123412341234}" type="slidenum">
              <a:rPr lang="pt-BR"/>
              <a:t>38</a:t>
            </a:fld>
            <a:endParaRPr/>
          </a:p>
        </p:txBody>
      </p:sp>
      <p:sp>
        <p:nvSpPr>
          <p:cNvPr id="241" name="Google Shape;241;p28"/>
          <p:cNvSpPr txBox="1"/>
          <p:nvPr/>
        </p:nvSpPr>
        <p:spPr>
          <a:xfrm>
            <a:off x="152400" y="1590675"/>
            <a:ext cx="8810700" cy="50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pt-BR" sz="2100">
                <a:solidFill>
                  <a:schemeClr val="dk1"/>
                </a:solidFill>
                <a:latin typeface="Calibri"/>
                <a:ea typeface="Calibri"/>
                <a:cs typeface="Calibri"/>
                <a:sym typeface="Calibri"/>
              </a:rPr>
              <a:t>First of all we will have to select the file where our data is located:</a:t>
            </a:r>
            <a:endParaRPr sz="2400">
              <a:solidFill>
                <a:schemeClr val="dk1"/>
              </a:solidFill>
              <a:latin typeface="Calibri"/>
              <a:ea typeface="Calibri"/>
              <a:cs typeface="Calibri"/>
              <a:sym typeface="Calibri"/>
            </a:endParaRPr>
          </a:p>
        </p:txBody>
      </p:sp>
      <p:pic>
        <p:nvPicPr>
          <p:cNvPr id="242" name="Google Shape;242;p28"/>
          <p:cNvPicPr preferRelativeResize="0"/>
          <p:nvPr/>
        </p:nvPicPr>
        <p:blipFill>
          <a:blip r:embed="rId3">
            <a:alphaModFix/>
          </a:blip>
          <a:stretch>
            <a:fillRect/>
          </a:stretch>
        </p:blipFill>
        <p:spPr>
          <a:xfrm>
            <a:off x="1346550" y="2393025"/>
            <a:ext cx="6444806" cy="3798224"/>
          </a:xfrm>
          <a:prstGeom prst="rect">
            <a:avLst/>
          </a:prstGeom>
          <a:noFill/>
          <a:ln>
            <a:noFill/>
          </a:ln>
        </p:spPr>
      </p:pic>
    </p:spTree>
    <p:extLst>
      <p:ext uri="{BB962C8B-B14F-4D97-AF65-F5344CB8AC3E}">
        <p14:creationId xmlns:p14="http://schemas.microsoft.com/office/powerpoint/2010/main" val="221175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9"/>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accent1"/>
              </a:buClr>
              <a:buSzPts val="2400"/>
              <a:buFont typeface="Calibri"/>
              <a:buNone/>
            </a:pPr>
            <a:r>
              <a:rPr lang="pt-BR" sz="2800">
                <a:solidFill>
                  <a:schemeClr val="accent1"/>
                </a:solidFill>
              </a:rPr>
              <a:t>Creating a project</a:t>
            </a:r>
            <a:endParaRPr sz="2800">
              <a:solidFill>
                <a:schemeClr val="accent1"/>
              </a:solidFill>
            </a:endParaRPr>
          </a:p>
        </p:txBody>
      </p:sp>
      <p:sp>
        <p:nvSpPr>
          <p:cNvPr id="248" name="Google Shape;248;p29"/>
          <p:cNvSpPr txBox="1">
            <a:spLocks noGrp="1"/>
          </p:cNvSpPr>
          <p:nvPr>
            <p:ph type="sldNum" idx="12"/>
          </p:nvPr>
        </p:nvSpPr>
        <p:spPr>
          <a:xfrm>
            <a:off x="4343400" y="1036020"/>
            <a:ext cx="457200" cy="441325"/>
          </a:xfrm>
          <a:prstGeom prst="rect">
            <a:avLst/>
          </a:prstGeom>
          <a:noFill/>
          <a:ln>
            <a:noFill/>
          </a:ln>
        </p:spPr>
        <p:txBody>
          <a:bodyPr spcFirstLastPara="1" wrap="square" lIns="45700" tIns="45700" rIns="45700" bIns="45700" anchor="ctr" anchorCtr="0">
            <a:normAutofit/>
          </a:bodyPr>
          <a:lstStyle/>
          <a:p>
            <a:pPr marL="0" lvl="0" indent="0" algn="ctr" rtl="0">
              <a:spcBef>
                <a:spcPts val="0"/>
              </a:spcBef>
              <a:spcAft>
                <a:spcPts val="0"/>
              </a:spcAft>
              <a:buNone/>
            </a:pPr>
            <a:fld id="{00000000-1234-1234-1234-123412341234}" type="slidenum">
              <a:rPr lang="pt-BR"/>
              <a:t>39</a:t>
            </a:fld>
            <a:endParaRPr/>
          </a:p>
        </p:txBody>
      </p:sp>
      <p:sp>
        <p:nvSpPr>
          <p:cNvPr id="249" name="Google Shape;249;p29"/>
          <p:cNvSpPr txBox="1"/>
          <p:nvPr/>
        </p:nvSpPr>
        <p:spPr>
          <a:xfrm>
            <a:off x="152400" y="1590675"/>
            <a:ext cx="8839200" cy="1154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pt-BR" sz="2100">
                <a:solidFill>
                  <a:schemeClr val="dk1"/>
                </a:solidFill>
                <a:latin typeface="Calibri"/>
                <a:ea typeface="Calibri"/>
                <a:cs typeface="Calibri"/>
                <a:sym typeface="Calibri"/>
              </a:rPr>
              <a:t>When a preview of the data appears, we will add the name of the project, the type of parsing, the encoding (UTF8), unselect "store blank rows" and press the button to create project.</a:t>
            </a:r>
            <a:endParaRPr sz="2100">
              <a:solidFill>
                <a:schemeClr val="dk1"/>
              </a:solidFill>
              <a:latin typeface="Calibri"/>
              <a:ea typeface="Calibri"/>
              <a:cs typeface="Calibri"/>
              <a:sym typeface="Calibri"/>
            </a:endParaRPr>
          </a:p>
        </p:txBody>
      </p:sp>
      <p:pic>
        <p:nvPicPr>
          <p:cNvPr id="250" name="Google Shape;250;p29"/>
          <p:cNvPicPr preferRelativeResize="0"/>
          <p:nvPr/>
        </p:nvPicPr>
        <p:blipFill>
          <a:blip r:embed="rId3">
            <a:alphaModFix/>
          </a:blip>
          <a:stretch>
            <a:fillRect/>
          </a:stretch>
        </p:blipFill>
        <p:spPr>
          <a:xfrm>
            <a:off x="152400" y="3044175"/>
            <a:ext cx="8839199" cy="2931956"/>
          </a:xfrm>
          <a:prstGeom prst="rect">
            <a:avLst/>
          </a:prstGeom>
          <a:noFill/>
          <a:ln>
            <a:noFill/>
          </a:ln>
        </p:spPr>
      </p:pic>
    </p:spTree>
    <p:extLst>
      <p:ext uri="{BB962C8B-B14F-4D97-AF65-F5344CB8AC3E}">
        <p14:creationId xmlns:p14="http://schemas.microsoft.com/office/powerpoint/2010/main" val="375848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2400" dirty="0" err="1">
                <a:solidFill>
                  <a:schemeClr val="accent1"/>
                </a:solidFill>
              </a:rPr>
              <a:t>Which</a:t>
            </a:r>
            <a:r>
              <a:rPr lang="pt-BR" sz="2400" dirty="0">
                <a:solidFill>
                  <a:schemeClr val="accent1"/>
                </a:solidFill>
              </a:rPr>
              <a:t> </a:t>
            </a:r>
            <a:r>
              <a:rPr lang="pt-BR" sz="2400" dirty="0" err="1">
                <a:solidFill>
                  <a:schemeClr val="accent1"/>
                </a:solidFill>
              </a:rPr>
              <a:t>information</a:t>
            </a:r>
            <a:r>
              <a:rPr lang="pt-BR" sz="2400" dirty="0">
                <a:solidFill>
                  <a:schemeClr val="accent1"/>
                </a:solidFill>
              </a:rPr>
              <a:t> </a:t>
            </a:r>
            <a:r>
              <a:rPr lang="pt-BR" sz="2400" dirty="0" err="1">
                <a:solidFill>
                  <a:schemeClr val="accent1"/>
                </a:solidFill>
              </a:rPr>
              <a:t>is</a:t>
            </a:r>
            <a:r>
              <a:rPr lang="pt-BR" sz="2400" dirty="0">
                <a:solidFill>
                  <a:schemeClr val="accent1"/>
                </a:solidFill>
              </a:rPr>
              <a:t> </a:t>
            </a:r>
            <a:r>
              <a:rPr lang="pt-BR" sz="2400" dirty="0" err="1">
                <a:solidFill>
                  <a:schemeClr val="accent1"/>
                </a:solidFill>
              </a:rPr>
              <a:t>important</a:t>
            </a:r>
            <a:r>
              <a:rPr lang="pt-BR" sz="2400" dirty="0">
                <a:solidFill>
                  <a:schemeClr val="accent1"/>
                </a:solidFill>
              </a:rPr>
              <a:t>?</a:t>
            </a:r>
          </a:p>
        </p:txBody>
      </p:sp>
      <p:sp>
        <p:nvSpPr>
          <p:cNvPr id="3" name="Espaço Reservado para Número de Slide 2"/>
          <p:cNvSpPr>
            <a:spLocks noGrp="1"/>
          </p:cNvSpPr>
          <p:nvPr>
            <p:ph type="sldNum" sz="quarter" idx="12"/>
          </p:nvPr>
        </p:nvSpPr>
        <p:spPr/>
        <p:txBody>
          <a:bodyPr/>
          <a:lstStyle/>
          <a:p>
            <a:fld id="{62F5F272-98AA-4A60-BDDA-118F47179B4B}" type="slidenum">
              <a:rPr lang="pt-BR" smtClean="0"/>
              <a:t>4</a:t>
            </a:fld>
            <a:endParaRPr lang="pt-BR"/>
          </a:p>
        </p:txBody>
      </p:sp>
      <p:pic>
        <p:nvPicPr>
          <p:cNvPr id="4" name="Google Shape;191;p7"/>
          <p:cNvPicPr preferRelativeResize="0">
            <a:picLocks/>
          </p:cNvPicPr>
          <p:nvPr/>
        </p:nvPicPr>
        <p:blipFill rotWithShape="1">
          <a:blip r:embed="rId3">
            <a:alphaModFix/>
          </a:blip>
          <a:srcRect/>
          <a:stretch/>
        </p:blipFill>
        <p:spPr>
          <a:xfrm>
            <a:off x="1752600" y="1772816"/>
            <a:ext cx="5638800" cy="3759200"/>
          </a:xfrm>
          <a:prstGeom prst="rect">
            <a:avLst/>
          </a:prstGeom>
          <a:noFill/>
          <a:ln>
            <a:noFill/>
          </a:ln>
        </p:spPr>
      </p:pic>
      <p:grpSp>
        <p:nvGrpSpPr>
          <p:cNvPr id="5" name="Google Shape;192;p7"/>
          <p:cNvGrpSpPr/>
          <p:nvPr/>
        </p:nvGrpSpPr>
        <p:grpSpPr>
          <a:xfrm>
            <a:off x="4136504" y="3475856"/>
            <a:ext cx="2354560" cy="535710"/>
            <a:chOff x="5508104" y="3150096"/>
            <a:chExt cx="2354560" cy="535710"/>
          </a:xfrm>
        </p:grpSpPr>
        <p:sp>
          <p:nvSpPr>
            <p:cNvPr id="6" name="Google Shape;193;p7"/>
            <p:cNvSpPr/>
            <p:nvPr/>
          </p:nvSpPr>
          <p:spPr>
            <a:xfrm>
              <a:off x="5988000" y="3150096"/>
              <a:ext cx="1874664" cy="457200"/>
            </a:xfrm>
            <a:prstGeom prst="rect">
              <a:avLst/>
            </a:prstGeom>
            <a:solidFill>
              <a:srgbClr val="FAF0DA"/>
            </a:solidFill>
            <a:ln w="264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dirty="0" err="1" smtClean="0">
                  <a:solidFill>
                    <a:schemeClr val="dk1"/>
                  </a:solidFill>
                  <a:latin typeface="Calibri"/>
                  <a:ea typeface="Calibri"/>
                  <a:cs typeface="Calibri"/>
                  <a:sym typeface="Calibri"/>
                </a:rPr>
                <a:t>Scientific</a:t>
              </a:r>
              <a:r>
                <a:rPr lang="pt-BR" dirty="0" smtClean="0">
                  <a:solidFill>
                    <a:schemeClr val="dk1"/>
                  </a:solidFill>
                  <a:latin typeface="Calibri"/>
                  <a:ea typeface="Calibri"/>
                  <a:cs typeface="Calibri"/>
                  <a:sym typeface="Calibri"/>
                </a:rPr>
                <a:t> </a:t>
              </a:r>
              <a:r>
                <a:rPr lang="pt-BR" dirty="0" err="1" smtClean="0">
                  <a:solidFill>
                    <a:schemeClr val="dk1"/>
                  </a:solidFill>
                  <a:latin typeface="Calibri"/>
                  <a:ea typeface="Calibri"/>
                  <a:cs typeface="Calibri"/>
                  <a:sym typeface="Calibri"/>
                </a:rPr>
                <a:t>name</a:t>
              </a:r>
              <a:endParaRPr sz="1800" dirty="0">
                <a:solidFill>
                  <a:schemeClr val="dk1"/>
                </a:solidFill>
                <a:latin typeface="Calibri"/>
                <a:ea typeface="Calibri"/>
                <a:cs typeface="Calibri"/>
                <a:sym typeface="Calibri"/>
              </a:endParaRPr>
            </a:p>
          </p:txBody>
        </p:sp>
        <p:cxnSp>
          <p:nvCxnSpPr>
            <p:cNvPr id="7" name="Google Shape;194;p7"/>
            <p:cNvCxnSpPr/>
            <p:nvPr/>
          </p:nvCxnSpPr>
          <p:spPr>
            <a:xfrm flipH="1">
              <a:off x="5508104" y="3457206"/>
              <a:ext cx="479896" cy="228600"/>
            </a:xfrm>
            <a:prstGeom prst="straightConnector1">
              <a:avLst/>
            </a:prstGeom>
            <a:noFill/>
            <a:ln w="9525" cap="flat" cmpd="sng">
              <a:solidFill>
                <a:srgbClr val="C00000"/>
              </a:solidFill>
              <a:prstDash val="dash"/>
              <a:round/>
              <a:headEnd type="none" w="sm" len="sm"/>
              <a:tailEnd type="none" w="sm" len="sm"/>
            </a:ln>
          </p:spPr>
        </p:cxnSp>
      </p:grpSp>
      <p:grpSp>
        <p:nvGrpSpPr>
          <p:cNvPr id="8" name="Google Shape;195;p7"/>
          <p:cNvGrpSpPr/>
          <p:nvPr/>
        </p:nvGrpSpPr>
        <p:grpSpPr>
          <a:xfrm>
            <a:off x="4960379" y="4394836"/>
            <a:ext cx="1479300" cy="601200"/>
            <a:chOff x="6383364" y="4183376"/>
            <a:chExt cx="1479300" cy="601200"/>
          </a:xfrm>
        </p:grpSpPr>
        <p:sp>
          <p:nvSpPr>
            <p:cNvPr id="9" name="Google Shape;196;p7"/>
            <p:cNvSpPr/>
            <p:nvPr/>
          </p:nvSpPr>
          <p:spPr>
            <a:xfrm>
              <a:off x="6948264" y="4327376"/>
              <a:ext cx="914400" cy="457200"/>
            </a:xfrm>
            <a:prstGeom prst="rect">
              <a:avLst/>
            </a:prstGeom>
            <a:solidFill>
              <a:srgbClr val="FAF0DA"/>
            </a:solidFill>
            <a:ln w="264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800" dirty="0" smtClean="0">
                  <a:solidFill>
                    <a:schemeClr val="dk1"/>
                  </a:solidFill>
                  <a:latin typeface="Calibri"/>
                  <a:ea typeface="Calibri"/>
                  <a:cs typeface="Calibri"/>
                  <a:sym typeface="Calibri"/>
                </a:rPr>
                <a:t>Date</a:t>
              </a:r>
              <a:endParaRPr sz="1800" dirty="0">
                <a:solidFill>
                  <a:schemeClr val="dk1"/>
                </a:solidFill>
                <a:latin typeface="Calibri"/>
                <a:ea typeface="Calibri"/>
                <a:cs typeface="Calibri"/>
                <a:sym typeface="Calibri"/>
              </a:endParaRPr>
            </a:p>
          </p:txBody>
        </p:sp>
        <p:cxnSp>
          <p:nvCxnSpPr>
            <p:cNvPr id="10" name="Google Shape;197;p7"/>
            <p:cNvCxnSpPr>
              <a:stCxn id="9" idx="1"/>
            </p:cNvCxnSpPr>
            <p:nvPr/>
          </p:nvCxnSpPr>
          <p:spPr>
            <a:xfrm rot="10800000">
              <a:off x="6383364" y="4183376"/>
              <a:ext cx="564900" cy="372600"/>
            </a:xfrm>
            <a:prstGeom prst="straightConnector1">
              <a:avLst/>
            </a:prstGeom>
            <a:noFill/>
            <a:ln w="9525" cap="flat" cmpd="sng">
              <a:solidFill>
                <a:srgbClr val="C00000"/>
              </a:solidFill>
              <a:prstDash val="dash"/>
              <a:round/>
              <a:headEnd type="none" w="sm" len="sm"/>
              <a:tailEnd type="none" w="sm" len="sm"/>
            </a:ln>
          </p:spPr>
        </p:cxnSp>
      </p:grpSp>
      <p:grpSp>
        <p:nvGrpSpPr>
          <p:cNvPr id="11" name="Google Shape;198;p7"/>
          <p:cNvGrpSpPr/>
          <p:nvPr/>
        </p:nvGrpSpPr>
        <p:grpSpPr>
          <a:xfrm>
            <a:off x="2048272" y="4653224"/>
            <a:ext cx="914400" cy="1249200"/>
            <a:chOff x="3680814" y="4556064"/>
            <a:chExt cx="914400" cy="1249200"/>
          </a:xfrm>
        </p:grpSpPr>
        <p:sp>
          <p:nvSpPr>
            <p:cNvPr id="12" name="Google Shape;199;p7"/>
            <p:cNvSpPr/>
            <p:nvPr/>
          </p:nvSpPr>
          <p:spPr>
            <a:xfrm>
              <a:off x="3680814" y="5348064"/>
              <a:ext cx="914400" cy="457200"/>
            </a:xfrm>
            <a:prstGeom prst="rect">
              <a:avLst/>
            </a:prstGeom>
            <a:solidFill>
              <a:srgbClr val="FAF0DA"/>
            </a:solidFill>
            <a:ln w="264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800" dirty="0" smtClean="0">
                  <a:solidFill>
                    <a:schemeClr val="dk1"/>
                  </a:solidFill>
                  <a:latin typeface="Calibri"/>
                  <a:ea typeface="Calibri"/>
                  <a:cs typeface="Calibri"/>
                  <a:sym typeface="Calibri"/>
                </a:rPr>
                <a:t>Space</a:t>
              </a:r>
              <a:endParaRPr sz="1800" dirty="0">
                <a:solidFill>
                  <a:schemeClr val="dk1"/>
                </a:solidFill>
                <a:latin typeface="Calibri"/>
                <a:ea typeface="Calibri"/>
                <a:cs typeface="Calibri"/>
                <a:sym typeface="Calibri"/>
              </a:endParaRPr>
            </a:p>
          </p:txBody>
        </p:sp>
        <p:cxnSp>
          <p:nvCxnSpPr>
            <p:cNvPr id="13" name="Google Shape;200;p7"/>
            <p:cNvCxnSpPr>
              <a:stCxn id="12" idx="0"/>
            </p:cNvCxnSpPr>
            <p:nvPr/>
          </p:nvCxnSpPr>
          <p:spPr>
            <a:xfrm rot="10800000" flipH="1">
              <a:off x="4138014" y="4556064"/>
              <a:ext cx="334800" cy="792000"/>
            </a:xfrm>
            <a:prstGeom prst="straightConnector1">
              <a:avLst/>
            </a:prstGeom>
            <a:noFill/>
            <a:ln w="9525" cap="flat" cmpd="sng">
              <a:solidFill>
                <a:srgbClr val="C00000"/>
              </a:solidFill>
              <a:prstDash val="dash"/>
              <a:round/>
              <a:headEnd type="none" w="sm" len="sm"/>
              <a:tailEnd type="none" w="sm" len="sm"/>
            </a:ln>
          </p:spPr>
        </p:cxnSp>
      </p:grpSp>
      <p:grpSp>
        <p:nvGrpSpPr>
          <p:cNvPr id="14" name="Google Shape;205;p7"/>
          <p:cNvGrpSpPr/>
          <p:nvPr/>
        </p:nvGrpSpPr>
        <p:grpSpPr>
          <a:xfrm>
            <a:off x="3851920" y="4767437"/>
            <a:ext cx="1909874" cy="1420644"/>
            <a:chOff x="3984451" y="4327558"/>
            <a:chExt cx="1909874" cy="1420644"/>
          </a:xfrm>
        </p:grpSpPr>
        <p:sp>
          <p:nvSpPr>
            <p:cNvPr id="15" name="Google Shape;206;p7"/>
            <p:cNvSpPr/>
            <p:nvPr/>
          </p:nvSpPr>
          <p:spPr>
            <a:xfrm>
              <a:off x="4704531" y="5291002"/>
              <a:ext cx="1189794" cy="457200"/>
            </a:xfrm>
            <a:prstGeom prst="rect">
              <a:avLst/>
            </a:prstGeom>
            <a:solidFill>
              <a:srgbClr val="FAF0DA"/>
            </a:solidFill>
            <a:ln w="264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800" dirty="0" err="1" smtClean="0">
                  <a:solidFill>
                    <a:schemeClr val="dk1"/>
                  </a:solidFill>
                  <a:latin typeface="Calibri"/>
                  <a:ea typeface="Calibri"/>
                  <a:cs typeface="Calibri"/>
                  <a:sym typeface="Calibri"/>
                </a:rPr>
                <a:t>Collectors</a:t>
              </a:r>
              <a:endParaRPr sz="1800" dirty="0">
                <a:solidFill>
                  <a:schemeClr val="dk1"/>
                </a:solidFill>
                <a:latin typeface="Calibri"/>
                <a:ea typeface="Calibri"/>
                <a:cs typeface="Calibri"/>
                <a:sym typeface="Calibri"/>
              </a:endParaRPr>
            </a:p>
          </p:txBody>
        </p:sp>
        <p:cxnSp>
          <p:nvCxnSpPr>
            <p:cNvPr id="16" name="Google Shape;207;p7"/>
            <p:cNvCxnSpPr>
              <a:stCxn id="15" idx="0"/>
            </p:cNvCxnSpPr>
            <p:nvPr/>
          </p:nvCxnSpPr>
          <p:spPr>
            <a:xfrm flipH="1" flipV="1">
              <a:off x="3984451" y="4327558"/>
              <a:ext cx="1314977" cy="963444"/>
            </a:xfrm>
            <a:prstGeom prst="straightConnector1">
              <a:avLst/>
            </a:prstGeom>
            <a:noFill/>
            <a:ln w="9525" cap="flat" cmpd="sng">
              <a:solidFill>
                <a:srgbClr val="C00000"/>
              </a:solidFill>
              <a:prstDash val="dash"/>
              <a:round/>
              <a:headEnd type="none" w="sm" len="sm"/>
              <a:tailEnd type="none" w="sm" len="sm"/>
            </a:ln>
          </p:spPr>
        </p:cxnSp>
      </p:grpSp>
    </p:spTree>
    <p:extLst>
      <p:ext uri="{BB962C8B-B14F-4D97-AF65-F5344CB8AC3E}">
        <p14:creationId xmlns:p14="http://schemas.microsoft.com/office/powerpoint/2010/main" val="397733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0"/>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accent1"/>
              </a:buClr>
              <a:buSzPts val="2400"/>
              <a:buFont typeface="Calibri"/>
              <a:buNone/>
            </a:pPr>
            <a:r>
              <a:rPr lang="pt-BR" sz="2800">
                <a:solidFill>
                  <a:schemeClr val="accent1"/>
                </a:solidFill>
              </a:rPr>
              <a:t>Data processing</a:t>
            </a:r>
            <a:endParaRPr sz="2800">
              <a:solidFill>
                <a:schemeClr val="accent1"/>
              </a:solidFill>
            </a:endParaRPr>
          </a:p>
        </p:txBody>
      </p:sp>
      <p:sp>
        <p:nvSpPr>
          <p:cNvPr id="256" name="Google Shape;256;p30"/>
          <p:cNvSpPr txBox="1">
            <a:spLocks noGrp="1"/>
          </p:cNvSpPr>
          <p:nvPr>
            <p:ph type="sldNum" idx="12"/>
          </p:nvPr>
        </p:nvSpPr>
        <p:spPr>
          <a:xfrm>
            <a:off x="4343400" y="1036020"/>
            <a:ext cx="457200" cy="441325"/>
          </a:xfrm>
          <a:prstGeom prst="rect">
            <a:avLst/>
          </a:prstGeom>
          <a:noFill/>
          <a:ln>
            <a:noFill/>
          </a:ln>
        </p:spPr>
        <p:txBody>
          <a:bodyPr spcFirstLastPara="1" wrap="square" lIns="45700" tIns="45700" rIns="45700" bIns="45700" anchor="ctr" anchorCtr="0">
            <a:normAutofit/>
          </a:bodyPr>
          <a:lstStyle/>
          <a:p>
            <a:pPr marL="0" lvl="0" indent="0" algn="ctr" rtl="0">
              <a:spcBef>
                <a:spcPts val="0"/>
              </a:spcBef>
              <a:spcAft>
                <a:spcPts val="0"/>
              </a:spcAft>
              <a:buNone/>
            </a:pPr>
            <a:fld id="{00000000-1234-1234-1234-123412341234}" type="slidenum">
              <a:rPr lang="pt-BR"/>
              <a:t>40</a:t>
            </a:fld>
            <a:endParaRPr/>
          </a:p>
        </p:txBody>
      </p:sp>
      <p:sp>
        <p:nvSpPr>
          <p:cNvPr id="257" name="Google Shape;257;p30"/>
          <p:cNvSpPr txBox="1"/>
          <p:nvPr/>
        </p:nvSpPr>
        <p:spPr>
          <a:xfrm>
            <a:off x="152400" y="1590675"/>
            <a:ext cx="8839200" cy="50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pt-BR" sz="2100">
                <a:solidFill>
                  <a:schemeClr val="dk1"/>
                </a:solidFill>
                <a:latin typeface="Calibri"/>
                <a:ea typeface="Calibri"/>
                <a:cs typeface="Calibri"/>
                <a:sym typeface="Calibri"/>
              </a:rPr>
              <a:t>Changing column names. The column dropdown menu:</a:t>
            </a:r>
            <a:endParaRPr sz="2100">
              <a:solidFill>
                <a:schemeClr val="dk1"/>
              </a:solidFill>
              <a:latin typeface="Calibri"/>
              <a:ea typeface="Calibri"/>
              <a:cs typeface="Calibri"/>
              <a:sym typeface="Calibri"/>
            </a:endParaRPr>
          </a:p>
        </p:txBody>
      </p:sp>
      <p:pic>
        <p:nvPicPr>
          <p:cNvPr id="258" name="Google Shape;258;p30"/>
          <p:cNvPicPr preferRelativeResize="0"/>
          <p:nvPr/>
        </p:nvPicPr>
        <p:blipFill>
          <a:blip r:embed="rId3">
            <a:alphaModFix/>
          </a:blip>
          <a:stretch>
            <a:fillRect/>
          </a:stretch>
        </p:blipFill>
        <p:spPr>
          <a:xfrm>
            <a:off x="152400" y="2397675"/>
            <a:ext cx="8839199" cy="3596341"/>
          </a:xfrm>
          <a:prstGeom prst="rect">
            <a:avLst/>
          </a:prstGeom>
          <a:noFill/>
          <a:ln>
            <a:noFill/>
          </a:ln>
        </p:spPr>
      </p:pic>
    </p:spTree>
    <p:extLst>
      <p:ext uri="{BB962C8B-B14F-4D97-AF65-F5344CB8AC3E}">
        <p14:creationId xmlns:p14="http://schemas.microsoft.com/office/powerpoint/2010/main" val="261201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1"/>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accent1"/>
              </a:buClr>
              <a:buSzPts val="2400"/>
              <a:buFont typeface="Calibri"/>
              <a:buNone/>
            </a:pPr>
            <a:r>
              <a:rPr lang="pt-BR" sz="2800">
                <a:solidFill>
                  <a:schemeClr val="accent1"/>
                </a:solidFill>
              </a:rPr>
              <a:t>Data processing</a:t>
            </a:r>
            <a:endParaRPr sz="2800"/>
          </a:p>
        </p:txBody>
      </p:sp>
      <p:sp>
        <p:nvSpPr>
          <p:cNvPr id="265" name="Google Shape;265;p31"/>
          <p:cNvSpPr txBox="1">
            <a:spLocks noGrp="1"/>
          </p:cNvSpPr>
          <p:nvPr>
            <p:ph type="sldNum" idx="12"/>
          </p:nvPr>
        </p:nvSpPr>
        <p:spPr>
          <a:xfrm>
            <a:off x="4343400" y="1036020"/>
            <a:ext cx="457200" cy="441300"/>
          </a:xfrm>
          <a:prstGeom prst="rect">
            <a:avLst/>
          </a:prstGeom>
          <a:noFill/>
          <a:ln>
            <a:noFill/>
          </a:ln>
        </p:spPr>
        <p:txBody>
          <a:bodyPr spcFirstLastPara="1" wrap="square" lIns="45700" tIns="45700" rIns="45700" bIns="45700" anchor="ctr" anchorCtr="0">
            <a:normAutofit/>
          </a:bodyPr>
          <a:lstStyle/>
          <a:p>
            <a:pPr marL="0" lvl="0" indent="0" algn="ctr" rtl="0">
              <a:spcBef>
                <a:spcPts val="0"/>
              </a:spcBef>
              <a:spcAft>
                <a:spcPts val="0"/>
              </a:spcAft>
              <a:buClr>
                <a:srgbClr val="000000"/>
              </a:buClr>
              <a:buFont typeface="Arial"/>
              <a:buNone/>
            </a:pPr>
            <a:fld id="{00000000-1234-1234-1234-123412341234}" type="slidenum">
              <a:rPr lang="pt-BR"/>
              <a:t>41</a:t>
            </a:fld>
            <a:endParaRPr/>
          </a:p>
        </p:txBody>
      </p:sp>
      <p:sp>
        <p:nvSpPr>
          <p:cNvPr id="266" name="Google Shape;266;p31"/>
          <p:cNvSpPr txBox="1"/>
          <p:nvPr/>
        </p:nvSpPr>
        <p:spPr>
          <a:xfrm>
            <a:off x="161925" y="1666875"/>
            <a:ext cx="8829600" cy="1908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pt-BR" sz="2400">
                <a:solidFill>
                  <a:schemeClr val="dk1"/>
                </a:solidFill>
                <a:latin typeface="Calibri"/>
                <a:ea typeface="Calibri"/>
                <a:cs typeface="Calibri"/>
                <a:sym typeface="Calibri"/>
              </a:rPr>
              <a:t>Outliers and NAs:</a:t>
            </a:r>
            <a:endParaRPr sz="2100">
              <a:solidFill>
                <a:schemeClr val="dk1"/>
              </a:solidFill>
              <a:latin typeface="Calibri"/>
              <a:ea typeface="Calibri"/>
              <a:cs typeface="Calibri"/>
              <a:sym typeface="Calibri"/>
            </a:endParaRPr>
          </a:p>
          <a:p>
            <a:pPr marL="0" lvl="0" indent="457200" algn="l" rtl="0">
              <a:lnSpc>
                <a:spcPct val="90000"/>
              </a:lnSpc>
              <a:spcBef>
                <a:spcPts val="1000"/>
              </a:spcBef>
              <a:spcAft>
                <a:spcPts val="0"/>
              </a:spcAft>
              <a:buNone/>
            </a:pPr>
            <a:r>
              <a:rPr lang="pt-BR" sz="2100">
                <a:solidFill>
                  <a:schemeClr val="dk1"/>
                </a:solidFill>
                <a:latin typeface="Calibri"/>
                <a:ea typeface="Calibri"/>
                <a:cs typeface="Calibri"/>
                <a:sym typeface="Calibri"/>
              </a:rPr>
              <a:t>Maybe we need to transform the data format first:</a:t>
            </a:r>
            <a:endParaRPr sz="24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21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2100">
              <a:solidFill>
                <a:schemeClr val="dk1"/>
              </a:solidFill>
              <a:latin typeface="Calibri"/>
              <a:ea typeface="Calibri"/>
              <a:cs typeface="Calibri"/>
              <a:sym typeface="Calibri"/>
            </a:endParaRPr>
          </a:p>
        </p:txBody>
      </p:sp>
      <p:pic>
        <p:nvPicPr>
          <p:cNvPr id="267" name="Google Shape;267;p31"/>
          <p:cNvPicPr preferRelativeResize="0"/>
          <p:nvPr/>
        </p:nvPicPr>
        <p:blipFill>
          <a:blip r:embed="rId3">
            <a:alphaModFix/>
          </a:blip>
          <a:stretch>
            <a:fillRect/>
          </a:stretch>
        </p:blipFill>
        <p:spPr>
          <a:xfrm>
            <a:off x="1146500" y="3089700"/>
            <a:ext cx="6851006" cy="2977725"/>
          </a:xfrm>
          <a:prstGeom prst="rect">
            <a:avLst/>
          </a:prstGeom>
          <a:noFill/>
          <a:ln>
            <a:noFill/>
          </a:ln>
        </p:spPr>
      </p:pic>
    </p:spTree>
    <p:extLst>
      <p:ext uri="{BB962C8B-B14F-4D97-AF65-F5344CB8AC3E}">
        <p14:creationId xmlns:p14="http://schemas.microsoft.com/office/powerpoint/2010/main" val="1396548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2"/>
          <p:cNvSpPr txBox="1">
            <a:spLocks noGrp="1"/>
          </p:cNvSpPr>
          <p:nvPr>
            <p:ph type="sldNum" idx="12"/>
          </p:nvPr>
        </p:nvSpPr>
        <p:spPr>
          <a:xfrm>
            <a:off x="4343400" y="1036020"/>
            <a:ext cx="457200" cy="441300"/>
          </a:xfrm>
          <a:prstGeom prst="rect">
            <a:avLst/>
          </a:prstGeom>
          <a:noFill/>
          <a:ln>
            <a:noFill/>
          </a:ln>
        </p:spPr>
        <p:txBody>
          <a:bodyPr spcFirstLastPara="1" wrap="square" lIns="45700" tIns="45700" rIns="45700" bIns="45700" anchor="ctr" anchorCtr="0">
            <a:normAutofit/>
          </a:bodyPr>
          <a:lstStyle/>
          <a:p>
            <a:pPr marL="0" lvl="0" indent="0" algn="ctr" rtl="0">
              <a:spcBef>
                <a:spcPts val="0"/>
              </a:spcBef>
              <a:spcAft>
                <a:spcPts val="0"/>
              </a:spcAft>
              <a:buClr>
                <a:srgbClr val="000000"/>
              </a:buClr>
              <a:buFont typeface="Arial"/>
              <a:buNone/>
            </a:pPr>
            <a:fld id="{00000000-1234-1234-1234-123412341234}" type="slidenum">
              <a:rPr lang="pt-BR"/>
              <a:t>42</a:t>
            </a:fld>
            <a:endParaRPr/>
          </a:p>
        </p:txBody>
      </p:sp>
      <p:sp>
        <p:nvSpPr>
          <p:cNvPr id="274" name="Google Shape;274;p32"/>
          <p:cNvSpPr txBox="1">
            <a:spLocks noGrp="1"/>
          </p:cNvSpPr>
          <p:nvPr>
            <p:ph type="title"/>
          </p:nvPr>
        </p:nvSpPr>
        <p:spPr>
          <a:xfrm>
            <a:off x="301752" y="228600"/>
            <a:ext cx="8534400" cy="7590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accent1"/>
              </a:buClr>
              <a:buSzPts val="2400"/>
              <a:buFont typeface="Calibri"/>
              <a:buNone/>
            </a:pPr>
            <a:r>
              <a:rPr lang="pt-BR" sz="2800">
                <a:solidFill>
                  <a:schemeClr val="accent1"/>
                </a:solidFill>
              </a:rPr>
              <a:t>Data processing</a:t>
            </a:r>
            <a:endParaRPr sz="2800"/>
          </a:p>
        </p:txBody>
      </p:sp>
      <p:sp>
        <p:nvSpPr>
          <p:cNvPr id="275" name="Google Shape;275;p32"/>
          <p:cNvSpPr txBox="1"/>
          <p:nvPr/>
        </p:nvSpPr>
        <p:spPr>
          <a:xfrm>
            <a:off x="152400" y="1581150"/>
            <a:ext cx="8839200" cy="50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pt-BR" sz="2100">
                <a:solidFill>
                  <a:schemeClr val="dk1"/>
                </a:solidFill>
                <a:latin typeface="Calibri"/>
                <a:ea typeface="Calibri"/>
                <a:cs typeface="Calibri"/>
                <a:sym typeface="Calibri"/>
              </a:rPr>
              <a:t>And now, looking for the range of values in the transformed feature:</a:t>
            </a:r>
            <a:endParaRPr sz="2100">
              <a:solidFill>
                <a:schemeClr val="dk1"/>
              </a:solidFill>
              <a:latin typeface="Calibri"/>
              <a:ea typeface="Calibri"/>
              <a:cs typeface="Calibri"/>
              <a:sym typeface="Calibri"/>
            </a:endParaRPr>
          </a:p>
        </p:txBody>
      </p:sp>
      <p:pic>
        <p:nvPicPr>
          <p:cNvPr id="276" name="Google Shape;276;p32"/>
          <p:cNvPicPr preferRelativeResize="0"/>
          <p:nvPr/>
        </p:nvPicPr>
        <p:blipFill>
          <a:blip r:embed="rId3">
            <a:alphaModFix/>
          </a:blip>
          <a:stretch>
            <a:fillRect/>
          </a:stretch>
        </p:blipFill>
        <p:spPr>
          <a:xfrm>
            <a:off x="152400" y="2241450"/>
            <a:ext cx="8839199" cy="3206376"/>
          </a:xfrm>
          <a:prstGeom prst="rect">
            <a:avLst/>
          </a:prstGeom>
          <a:noFill/>
          <a:ln>
            <a:noFill/>
          </a:ln>
        </p:spPr>
      </p:pic>
      <p:sp>
        <p:nvSpPr>
          <p:cNvPr id="277" name="Google Shape;277;p32"/>
          <p:cNvSpPr txBox="1"/>
          <p:nvPr/>
        </p:nvSpPr>
        <p:spPr>
          <a:xfrm>
            <a:off x="152400" y="5447825"/>
            <a:ext cx="8839200" cy="879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pt-BR" sz="2100">
                <a:solidFill>
                  <a:schemeClr val="dk1"/>
                </a:solidFill>
                <a:latin typeface="Calibri"/>
                <a:ea typeface="Calibri"/>
                <a:cs typeface="Calibri"/>
                <a:sym typeface="Calibri"/>
              </a:rPr>
              <a:t>We see that there are values bigger than -16 degrees for latitude feature.</a:t>
            </a:r>
            <a:endParaRPr sz="21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pt-BR" sz="2100">
                <a:solidFill>
                  <a:schemeClr val="dk1"/>
                </a:solidFill>
                <a:latin typeface="Calibri"/>
                <a:ea typeface="Calibri"/>
                <a:cs typeface="Calibri"/>
                <a:sym typeface="Calibri"/>
              </a:rPr>
              <a:t>It is necessary to filter out values smaller than -29 or bigger than -16 degrees.</a:t>
            </a:r>
            <a:endParaRPr sz="21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03819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3"/>
          <p:cNvSpPr txBox="1">
            <a:spLocks noGrp="1"/>
          </p:cNvSpPr>
          <p:nvPr>
            <p:ph type="title"/>
          </p:nvPr>
        </p:nvSpPr>
        <p:spPr>
          <a:xfrm>
            <a:off x="301752" y="228600"/>
            <a:ext cx="8534400" cy="7590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accent1"/>
              </a:buClr>
              <a:buSzPts val="2400"/>
              <a:buFont typeface="Calibri"/>
              <a:buNone/>
            </a:pPr>
            <a:r>
              <a:rPr lang="pt-BR" sz="2800">
                <a:solidFill>
                  <a:schemeClr val="accent1"/>
                </a:solidFill>
              </a:rPr>
              <a:t>Data processing</a:t>
            </a:r>
            <a:endParaRPr sz="2800"/>
          </a:p>
        </p:txBody>
      </p:sp>
      <p:sp>
        <p:nvSpPr>
          <p:cNvPr id="283" name="Google Shape;283;p33"/>
          <p:cNvSpPr txBox="1">
            <a:spLocks noGrp="1"/>
          </p:cNvSpPr>
          <p:nvPr>
            <p:ph type="sldNum" idx="12"/>
          </p:nvPr>
        </p:nvSpPr>
        <p:spPr>
          <a:xfrm>
            <a:off x="4343400" y="1036020"/>
            <a:ext cx="457200" cy="441300"/>
          </a:xfrm>
          <a:prstGeom prst="rect">
            <a:avLst/>
          </a:prstGeom>
          <a:noFill/>
          <a:ln>
            <a:noFill/>
          </a:ln>
        </p:spPr>
        <p:txBody>
          <a:bodyPr spcFirstLastPara="1" wrap="square" lIns="45700" tIns="45700" rIns="45700" bIns="45700" anchor="ctr" anchorCtr="0">
            <a:normAutofit/>
          </a:bodyPr>
          <a:lstStyle/>
          <a:p>
            <a:pPr marL="0" lvl="0" indent="0" algn="ctr" rtl="0">
              <a:spcBef>
                <a:spcPts val="0"/>
              </a:spcBef>
              <a:spcAft>
                <a:spcPts val="0"/>
              </a:spcAft>
              <a:buNone/>
            </a:pPr>
            <a:fld id="{00000000-1234-1234-1234-123412341234}" type="slidenum">
              <a:rPr lang="pt-BR"/>
              <a:t>43</a:t>
            </a:fld>
            <a:endParaRPr/>
          </a:p>
        </p:txBody>
      </p:sp>
      <p:sp>
        <p:nvSpPr>
          <p:cNvPr id="284" name="Google Shape;284;p33"/>
          <p:cNvSpPr txBox="1"/>
          <p:nvPr/>
        </p:nvSpPr>
        <p:spPr>
          <a:xfrm>
            <a:off x="152400" y="1504950"/>
            <a:ext cx="8791500" cy="831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pt-BR" sz="2100">
                <a:solidFill>
                  <a:schemeClr val="dk1"/>
                </a:solidFill>
                <a:latin typeface="Calibri"/>
                <a:ea typeface="Calibri"/>
                <a:cs typeface="Calibri"/>
                <a:sym typeface="Calibri"/>
              </a:rPr>
              <a:t>And make the same for the longitude values. Filtering out values smaller than 10 and bigger than 25 degrees using a facet as well:</a:t>
            </a:r>
            <a:endParaRPr sz="2100">
              <a:solidFill>
                <a:schemeClr val="dk1"/>
              </a:solidFill>
              <a:latin typeface="Calibri"/>
              <a:ea typeface="Calibri"/>
              <a:cs typeface="Calibri"/>
              <a:sym typeface="Calibri"/>
            </a:endParaRPr>
          </a:p>
        </p:txBody>
      </p:sp>
      <p:pic>
        <p:nvPicPr>
          <p:cNvPr id="285" name="Google Shape;285;p33"/>
          <p:cNvPicPr preferRelativeResize="0"/>
          <p:nvPr/>
        </p:nvPicPr>
        <p:blipFill>
          <a:blip r:embed="rId3">
            <a:alphaModFix/>
          </a:blip>
          <a:stretch>
            <a:fillRect/>
          </a:stretch>
        </p:blipFill>
        <p:spPr>
          <a:xfrm>
            <a:off x="152400" y="2422650"/>
            <a:ext cx="8839199" cy="2682750"/>
          </a:xfrm>
          <a:prstGeom prst="rect">
            <a:avLst/>
          </a:prstGeom>
          <a:noFill/>
          <a:ln>
            <a:noFill/>
          </a:ln>
        </p:spPr>
      </p:pic>
      <p:sp>
        <p:nvSpPr>
          <p:cNvPr id="286" name="Google Shape;286;p33"/>
          <p:cNvSpPr txBox="1"/>
          <p:nvPr/>
        </p:nvSpPr>
        <p:spPr>
          <a:xfrm>
            <a:off x="152400" y="5029200"/>
            <a:ext cx="8839200" cy="1251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pt-BR" sz="2100">
                <a:solidFill>
                  <a:schemeClr val="dk1"/>
                </a:solidFill>
                <a:latin typeface="Calibri"/>
                <a:ea typeface="Calibri"/>
                <a:cs typeface="Calibri"/>
                <a:sym typeface="Calibri"/>
              </a:rPr>
              <a:t>Finally as you can see we discard 8 samples.</a:t>
            </a:r>
            <a:endParaRPr sz="21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pt-BR" sz="2100">
                <a:solidFill>
                  <a:schemeClr val="dk1"/>
                </a:solidFill>
                <a:latin typeface="Calibri"/>
                <a:ea typeface="Calibri"/>
                <a:cs typeface="Calibri"/>
                <a:sym typeface="Calibri"/>
              </a:rPr>
              <a:t>With facets menu we can find outliers and NAs, and filter out them as easy as moving the range of values over the plot.</a:t>
            </a:r>
            <a:endParaRPr sz="21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1206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4"/>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accent1"/>
              </a:buClr>
              <a:buSzPts val="2800"/>
              <a:buFont typeface="Calibri"/>
              <a:buNone/>
            </a:pPr>
            <a:r>
              <a:rPr lang="pt-BR" sz="2800">
                <a:solidFill>
                  <a:schemeClr val="accent1"/>
                </a:solidFill>
              </a:rPr>
              <a:t>Data processing</a:t>
            </a:r>
            <a:endParaRPr sz="2800"/>
          </a:p>
        </p:txBody>
      </p:sp>
      <p:sp>
        <p:nvSpPr>
          <p:cNvPr id="292" name="Google Shape;292;p34"/>
          <p:cNvSpPr txBox="1">
            <a:spLocks noGrp="1"/>
          </p:cNvSpPr>
          <p:nvPr>
            <p:ph type="sldNum" idx="12"/>
          </p:nvPr>
        </p:nvSpPr>
        <p:spPr>
          <a:xfrm>
            <a:off x="4343400" y="1036020"/>
            <a:ext cx="457200" cy="441325"/>
          </a:xfrm>
          <a:prstGeom prst="rect">
            <a:avLst/>
          </a:prstGeom>
          <a:noFill/>
          <a:ln>
            <a:noFill/>
          </a:ln>
        </p:spPr>
        <p:txBody>
          <a:bodyPr spcFirstLastPara="1" wrap="square" lIns="45700" tIns="45700" rIns="45700" bIns="45700" anchor="ctr" anchorCtr="0">
            <a:normAutofit/>
          </a:bodyPr>
          <a:lstStyle/>
          <a:p>
            <a:pPr marL="0" lvl="0" indent="0" algn="ctr" rtl="0">
              <a:spcBef>
                <a:spcPts val="0"/>
              </a:spcBef>
              <a:spcAft>
                <a:spcPts val="0"/>
              </a:spcAft>
              <a:buNone/>
            </a:pPr>
            <a:fld id="{00000000-1234-1234-1234-123412341234}" type="slidenum">
              <a:rPr lang="pt-BR"/>
              <a:t>44</a:t>
            </a:fld>
            <a:endParaRPr/>
          </a:p>
        </p:txBody>
      </p:sp>
      <p:sp>
        <p:nvSpPr>
          <p:cNvPr id="293" name="Google Shape;293;p34"/>
          <p:cNvSpPr txBox="1"/>
          <p:nvPr/>
        </p:nvSpPr>
        <p:spPr>
          <a:xfrm>
            <a:off x="161925" y="1447800"/>
            <a:ext cx="8810700" cy="1975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pt-BR" sz="2400">
                <a:solidFill>
                  <a:schemeClr val="dk1"/>
                </a:solidFill>
                <a:latin typeface="Calibri"/>
                <a:ea typeface="Calibri"/>
                <a:cs typeface="Calibri"/>
                <a:sym typeface="Calibri"/>
              </a:rPr>
              <a:t>Mispelling and text transformations:</a:t>
            </a:r>
            <a:endParaRPr sz="2400">
              <a:solidFill>
                <a:schemeClr val="dk1"/>
              </a:solidFill>
              <a:latin typeface="Calibri"/>
              <a:ea typeface="Calibri"/>
              <a:cs typeface="Calibri"/>
              <a:sym typeface="Calibri"/>
            </a:endParaRPr>
          </a:p>
          <a:p>
            <a:pPr marL="457200" lvl="0" indent="0" algn="l" rtl="0">
              <a:lnSpc>
                <a:spcPct val="90000"/>
              </a:lnSpc>
              <a:spcBef>
                <a:spcPts val="1000"/>
              </a:spcBef>
              <a:spcAft>
                <a:spcPts val="0"/>
              </a:spcAft>
              <a:buNone/>
            </a:pPr>
            <a:r>
              <a:rPr lang="pt-BR" sz="2100">
                <a:solidFill>
                  <a:schemeClr val="dk1"/>
                </a:solidFill>
                <a:latin typeface="Calibri"/>
                <a:ea typeface="Calibri"/>
                <a:cs typeface="Calibri"/>
                <a:sym typeface="Calibri"/>
              </a:rPr>
              <a:t>One of the most powerful tool of OpenRefine is how it can deal with spelling errors. Before starting, it is a good practice triming leading and trailing whitespaces, collapse consecutive whitespaces and coverting to lowercase all text columns.</a:t>
            </a:r>
            <a:endParaRPr sz="2100">
              <a:solidFill>
                <a:schemeClr val="dk1"/>
              </a:solidFill>
              <a:latin typeface="Calibri"/>
              <a:ea typeface="Calibri"/>
              <a:cs typeface="Calibri"/>
              <a:sym typeface="Calibri"/>
            </a:endParaRPr>
          </a:p>
        </p:txBody>
      </p:sp>
      <p:pic>
        <p:nvPicPr>
          <p:cNvPr id="294" name="Google Shape;294;p34"/>
          <p:cNvPicPr preferRelativeResize="0"/>
          <p:nvPr/>
        </p:nvPicPr>
        <p:blipFill>
          <a:blip r:embed="rId3">
            <a:alphaModFix/>
          </a:blip>
          <a:stretch>
            <a:fillRect/>
          </a:stretch>
        </p:blipFill>
        <p:spPr>
          <a:xfrm>
            <a:off x="1442125" y="3627600"/>
            <a:ext cx="6250301" cy="2677949"/>
          </a:xfrm>
          <a:prstGeom prst="rect">
            <a:avLst/>
          </a:prstGeom>
          <a:noFill/>
          <a:ln>
            <a:noFill/>
          </a:ln>
        </p:spPr>
      </p:pic>
    </p:spTree>
    <p:extLst>
      <p:ext uri="{BB962C8B-B14F-4D97-AF65-F5344CB8AC3E}">
        <p14:creationId xmlns:p14="http://schemas.microsoft.com/office/powerpoint/2010/main" val="1075288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5"/>
          <p:cNvSpPr txBox="1">
            <a:spLocks noGrp="1"/>
          </p:cNvSpPr>
          <p:nvPr>
            <p:ph type="title"/>
          </p:nvPr>
        </p:nvSpPr>
        <p:spPr>
          <a:xfrm>
            <a:off x="301752" y="228600"/>
            <a:ext cx="8534400" cy="7590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pt-BR" sz="2800">
                <a:solidFill>
                  <a:schemeClr val="accent1"/>
                </a:solidFill>
              </a:rPr>
              <a:t>Data processing</a:t>
            </a:r>
            <a:endParaRPr sz="2800"/>
          </a:p>
        </p:txBody>
      </p:sp>
      <p:sp>
        <p:nvSpPr>
          <p:cNvPr id="300" name="Google Shape;300;p35"/>
          <p:cNvSpPr txBox="1">
            <a:spLocks noGrp="1"/>
          </p:cNvSpPr>
          <p:nvPr>
            <p:ph type="sldNum" idx="12"/>
          </p:nvPr>
        </p:nvSpPr>
        <p:spPr>
          <a:xfrm>
            <a:off x="4343400" y="1036020"/>
            <a:ext cx="457200" cy="441300"/>
          </a:xfrm>
          <a:prstGeom prst="rect">
            <a:avLst/>
          </a:prstGeom>
          <a:noFill/>
          <a:ln>
            <a:noFill/>
          </a:ln>
        </p:spPr>
        <p:txBody>
          <a:bodyPr spcFirstLastPara="1" wrap="square" lIns="45700" tIns="45700" rIns="45700" bIns="45700" anchor="ctr" anchorCtr="0">
            <a:normAutofit/>
          </a:bodyPr>
          <a:lstStyle/>
          <a:p>
            <a:pPr marL="0" lvl="0" indent="0" algn="ctr" rtl="0">
              <a:spcBef>
                <a:spcPts val="0"/>
              </a:spcBef>
              <a:spcAft>
                <a:spcPts val="0"/>
              </a:spcAft>
              <a:buNone/>
            </a:pPr>
            <a:fld id="{00000000-1234-1234-1234-123412341234}" type="slidenum">
              <a:rPr lang="pt-BR"/>
              <a:t>45</a:t>
            </a:fld>
            <a:endParaRPr/>
          </a:p>
        </p:txBody>
      </p:sp>
      <p:sp>
        <p:nvSpPr>
          <p:cNvPr id="301" name="Google Shape;301;p35"/>
          <p:cNvSpPr txBox="1"/>
          <p:nvPr/>
        </p:nvSpPr>
        <p:spPr>
          <a:xfrm>
            <a:off x="152400" y="1447800"/>
            <a:ext cx="8683800" cy="831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pt-BR" sz="2100">
                <a:solidFill>
                  <a:schemeClr val="dk1"/>
                </a:solidFill>
                <a:latin typeface="Calibri"/>
                <a:ea typeface="Calibri"/>
                <a:cs typeface="Calibri"/>
                <a:sym typeface="Calibri"/>
              </a:rPr>
              <a:t>In order to deal with spelling errors we have inside the text facet menu, the cluster button:</a:t>
            </a:r>
            <a:endParaRPr sz="2100">
              <a:solidFill>
                <a:schemeClr val="dk1"/>
              </a:solidFill>
              <a:latin typeface="Calibri"/>
              <a:ea typeface="Calibri"/>
              <a:cs typeface="Calibri"/>
              <a:sym typeface="Calibri"/>
            </a:endParaRPr>
          </a:p>
        </p:txBody>
      </p:sp>
      <p:pic>
        <p:nvPicPr>
          <p:cNvPr id="302" name="Google Shape;302;p35"/>
          <p:cNvPicPr preferRelativeResize="0"/>
          <p:nvPr/>
        </p:nvPicPr>
        <p:blipFill>
          <a:blip r:embed="rId3">
            <a:alphaModFix/>
          </a:blip>
          <a:stretch>
            <a:fillRect/>
          </a:stretch>
        </p:blipFill>
        <p:spPr>
          <a:xfrm>
            <a:off x="632625" y="2355300"/>
            <a:ext cx="7878750" cy="3997874"/>
          </a:xfrm>
          <a:prstGeom prst="rect">
            <a:avLst/>
          </a:prstGeom>
          <a:noFill/>
          <a:ln>
            <a:noFill/>
          </a:ln>
        </p:spPr>
      </p:pic>
    </p:spTree>
    <p:extLst>
      <p:ext uri="{BB962C8B-B14F-4D97-AF65-F5344CB8AC3E}">
        <p14:creationId xmlns:p14="http://schemas.microsoft.com/office/powerpoint/2010/main" val="1509110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6"/>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accent1"/>
              </a:buClr>
              <a:buSzPts val="2800"/>
              <a:buFont typeface="Calibri"/>
              <a:buNone/>
            </a:pPr>
            <a:r>
              <a:rPr lang="pt-BR" sz="2800">
                <a:solidFill>
                  <a:schemeClr val="accent1"/>
                </a:solidFill>
              </a:rPr>
              <a:t>Data processing</a:t>
            </a:r>
            <a:endParaRPr sz="2800"/>
          </a:p>
        </p:txBody>
      </p:sp>
      <p:sp>
        <p:nvSpPr>
          <p:cNvPr id="308" name="Google Shape;308;p36"/>
          <p:cNvSpPr txBox="1">
            <a:spLocks noGrp="1"/>
          </p:cNvSpPr>
          <p:nvPr>
            <p:ph type="sldNum" idx="12"/>
          </p:nvPr>
        </p:nvSpPr>
        <p:spPr>
          <a:xfrm>
            <a:off x="4343400" y="1036020"/>
            <a:ext cx="457200" cy="441300"/>
          </a:xfrm>
          <a:prstGeom prst="rect">
            <a:avLst/>
          </a:prstGeom>
          <a:noFill/>
          <a:ln>
            <a:noFill/>
          </a:ln>
        </p:spPr>
        <p:txBody>
          <a:bodyPr spcFirstLastPara="1" wrap="square" lIns="45700" tIns="45700" rIns="45700" bIns="45700" anchor="ctr" anchorCtr="0">
            <a:normAutofit/>
          </a:bodyPr>
          <a:lstStyle/>
          <a:p>
            <a:pPr marL="0" lvl="0" indent="0" algn="ctr" rtl="0">
              <a:spcBef>
                <a:spcPts val="0"/>
              </a:spcBef>
              <a:spcAft>
                <a:spcPts val="0"/>
              </a:spcAft>
              <a:buClr>
                <a:srgbClr val="000000"/>
              </a:buClr>
              <a:buFont typeface="Arial"/>
              <a:buNone/>
            </a:pPr>
            <a:fld id="{00000000-1234-1234-1234-123412341234}" type="slidenum">
              <a:rPr lang="pt-BR"/>
              <a:t>46</a:t>
            </a:fld>
            <a:endParaRPr/>
          </a:p>
        </p:txBody>
      </p:sp>
      <p:sp>
        <p:nvSpPr>
          <p:cNvPr id="309" name="Google Shape;309;p36"/>
          <p:cNvSpPr txBox="1"/>
          <p:nvPr/>
        </p:nvSpPr>
        <p:spPr>
          <a:xfrm>
            <a:off x="168400" y="1419225"/>
            <a:ext cx="8801100" cy="831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pt-BR" sz="2100">
                <a:solidFill>
                  <a:schemeClr val="dk1"/>
                </a:solidFill>
                <a:latin typeface="Calibri"/>
                <a:ea typeface="Calibri"/>
                <a:cs typeface="Calibri"/>
                <a:sym typeface="Calibri"/>
              </a:rPr>
              <a:t>You can test with the two methods available, “Key collision” and “Nearest neighbor”, and even tune its hyperparameters:</a:t>
            </a:r>
            <a:endParaRPr sz="2100">
              <a:solidFill>
                <a:schemeClr val="dk1"/>
              </a:solidFill>
              <a:latin typeface="Calibri"/>
              <a:ea typeface="Calibri"/>
              <a:cs typeface="Calibri"/>
              <a:sym typeface="Calibri"/>
            </a:endParaRPr>
          </a:p>
        </p:txBody>
      </p:sp>
      <p:pic>
        <p:nvPicPr>
          <p:cNvPr id="310" name="Google Shape;310;p36"/>
          <p:cNvPicPr preferRelativeResize="0"/>
          <p:nvPr/>
        </p:nvPicPr>
        <p:blipFill>
          <a:blip r:embed="rId3">
            <a:alphaModFix/>
          </a:blip>
          <a:stretch>
            <a:fillRect/>
          </a:stretch>
        </p:blipFill>
        <p:spPr>
          <a:xfrm>
            <a:off x="1013675" y="2326725"/>
            <a:ext cx="7116651" cy="3988350"/>
          </a:xfrm>
          <a:prstGeom prst="rect">
            <a:avLst/>
          </a:prstGeom>
          <a:noFill/>
          <a:ln>
            <a:noFill/>
          </a:ln>
        </p:spPr>
      </p:pic>
    </p:spTree>
    <p:extLst>
      <p:ext uri="{BB962C8B-B14F-4D97-AF65-F5344CB8AC3E}">
        <p14:creationId xmlns:p14="http://schemas.microsoft.com/office/powerpoint/2010/main" val="3979211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7"/>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accent1"/>
              </a:buClr>
              <a:buSzPts val="2800"/>
              <a:buFont typeface="Calibri"/>
              <a:buNone/>
            </a:pPr>
            <a:r>
              <a:rPr lang="pt-BR" sz="2800">
                <a:solidFill>
                  <a:schemeClr val="accent1"/>
                </a:solidFill>
              </a:rPr>
              <a:t>Data processing</a:t>
            </a:r>
            <a:endParaRPr sz="1800">
              <a:solidFill>
                <a:srgbClr val="A5A5A5"/>
              </a:solidFill>
            </a:endParaRPr>
          </a:p>
        </p:txBody>
      </p:sp>
      <p:sp>
        <p:nvSpPr>
          <p:cNvPr id="317" name="Google Shape;317;p37"/>
          <p:cNvSpPr txBox="1"/>
          <p:nvPr/>
        </p:nvSpPr>
        <p:spPr>
          <a:xfrm>
            <a:off x="142875" y="1524000"/>
            <a:ext cx="8829900" cy="50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pt-BR" sz="2100">
                <a:solidFill>
                  <a:schemeClr val="dk1"/>
                </a:solidFill>
                <a:latin typeface="Calibri"/>
                <a:ea typeface="Calibri"/>
                <a:cs typeface="Calibri"/>
                <a:sym typeface="Calibri"/>
              </a:rPr>
              <a:t>Sometimes we need to split a text column in several different columns:</a:t>
            </a:r>
            <a:endParaRPr sz="2100">
              <a:solidFill>
                <a:schemeClr val="dk1"/>
              </a:solidFill>
              <a:latin typeface="Calibri"/>
              <a:ea typeface="Calibri"/>
              <a:cs typeface="Calibri"/>
              <a:sym typeface="Calibri"/>
            </a:endParaRPr>
          </a:p>
        </p:txBody>
      </p:sp>
      <p:sp>
        <p:nvSpPr>
          <p:cNvPr id="318" name="Google Shape;318;p37"/>
          <p:cNvSpPr txBox="1">
            <a:spLocks noGrp="1"/>
          </p:cNvSpPr>
          <p:nvPr>
            <p:ph type="sldNum" idx="12"/>
          </p:nvPr>
        </p:nvSpPr>
        <p:spPr>
          <a:xfrm>
            <a:off x="4343400" y="1036020"/>
            <a:ext cx="457200" cy="441300"/>
          </a:xfrm>
          <a:prstGeom prst="rect">
            <a:avLst/>
          </a:prstGeom>
          <a:noFill/>
          <a:ln>
            <a:noFill/>
          </a:ln>
        </p:spPr>
        <p:txBody>
          <a:bodyPr spcFirstLastPara="1" wrap="square" lIns="45700" tIns="45700" rIns="45700" bIns="45700" anchor="ctr" anchorCtr="0">
            <a:normAutofit/>
          </a:bodyPr>
          <a:lstStyle/>
          <a:p>
            <a:pPr marL="0" lvl="0" indent="0" algn="ctr" rtl="0">
              <a:spcBef>
                <a:spcPts val="0"/>
              </a:spcBef>
              <a:spcAft>
                <a:spcPts val="0"/>
              </a:spcAft>
              <a:buNone/>
            </a:pPr>
            <a:fld id="{00000000-1234-1234-1234-123412341234}" type="slidenum">
              <a:rPr lang="pt-BR"/>
              <a:t>47</a:t>
            </a:fld>
            <a:endParaRPr/>
          </a:p>
        </p:txBody>
      </p:sp>
      <p:pic>
        <p:nvPicPr>
          <p:cNvPr id="319" name="Google Shape;319;p37"/>
          <p:cNvPicPr preferRelativeResize="0"/>
          <p:nvPr/>
        </p:nvPicPr>
        <p:blipFill>
          <a:blip r:embed="rId3">
            <a:alphaModFix/>
          </a:blip>
          <a:stretch>
            <a:fillRect/>
          </a:stretch>
        </p:blipFill>
        <p:spPr>
          <a:xfrm>
            <a:off x="152400" y="2336700"/>
            <a:ext cx="8839199" cy="3899646"/>
          </a:xfrm>
          <a:prstGeom prst="rect">
            <a:avLst/>
          </a:prstGeom>
          <a:noFill/>
          <a:ln>
            <a:noFill/>
          </a:ln>
        </p:spPr>
      </p:pic>
    </p:spTree>
    <p:extLst>
      <p:ext uri="{BB962C8B-B14F-4D97-AF65-F5344CB8AC3E}">
        <p14:creationId xmlns:p14="http://schemas.microsoft.com/office/powerpoint/2010/main" val="1831111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8"/>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accent1"/>
              </a:buClr>
              <a:buSzPts val="2800"/>
              <a:buFont typeface="Calibri"/>
              <a:buNone/>
            </a:pPr>
            <a:r>
              <a:rPr lang="pt-BR" sz="2800">
                <a:solidFill>
                  <a:schemeClr val="accent1"/>
                </a:solidFill>
              </a:rPr>
              <a:t>Data processing</a:t>
            </a:r>
            <a:endParaRPr sz="2800">
              <a:solidFill>
                <a:schemeClr val="accent1"/>
              </a:solidFill>
            </a:endParaRPr>
          </a:p>
        </p:txBody>
      </p:sp>
      <p:sp>
        <p:nvSpPr>
          <p:cNvPr id="326" name="Google Shape;326;p38"/>
          <p:cNvSpPr txBox="1">
            <a:spLocks noGrp="1"/>
          </p:cNvSpPr>
          <p:nvPr>
            <p:ph type="sldNum" idx="12"/>
          </p:nvPr>
        </p:nvSpPr>
        <p:spPr>
          <a:xfrm>
            <a:off x="4343400" y="1036020"/>
            <a:ext cx="457200" cy="441300"/>
          </a:xfrm>
          <a:prstGeom prst="rect">
            <a:avLst/>
          </a:prstGeom>
          <a:noFill/>
          <a:ln>
            <a:noFill/>
          </a:ln>
        </p:spPr>
        <p:txBody>
          <a:bodyPr spcFirstLastPara="1" wrap="square" lIns="45700" tIns="45700" rIns="45700" bIns="45700" anchor="ctr" anchorCtr="0">
            <a:normAutofit/>
          </a:bodyPr>
          <a:lstStyle/>
          <a:p>
            <a:pPr marL="0" lvl="0" indent="0" algn="ctr" rtl="0">
              <a:spcBef>
                <a:spcPts val="0"/>
              </a:spcBef>
              <a:spcAft>
                <a:spcPts val="0"/>
              </a:spcAft>
              <a:buNone/>
            </a:pPr>
            <a:fld id="{00000000-1234-1234-1234-123412341234}" type="slidenum">
              <a:rPr lang="pt-BR"/>
              <a:t>48</a:t>
            </a:fld>
            <a:endParaRPr/>
          </a:p>
        </p:txBody>
      </p:sp>
      <p:sp>
        <p:nvSpPr>
          <p:cNvPr id="327" name="Google Shape;327;p38"/>
          <p:cNvSpPr txBox="1"/>
          <p:nvPr/>
        </p:nvSpPr>
        <p:spPr>
          <a:xfrm>
            <a:off x="161925" y="1447800"/>
            <a:ext cx="8829600" cy="50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pt-BR" sz="2100">
                <a:solidFill>
                  <a:schemeClr val="dk1"/>
                </a:solidFill>
                <a:latin typeface="Calibri"/>
                <a:ea typeface="Calibri"/>
                <a:cs typeface="Calibri"/>
                <a:sym typeface="Calibri"/>
              </a:rPr>
              <a:t>Select the separator by which we are going to divide the column and accept:</a:t>
            </a:r>
            <a:endParaRPr sz="2100">
              <a:solidFill>
                <a:schemeClr val="dk1"/>
              </a:solidFill>
              <a:latin typeface="Calibri"/>
              <a:ea typeface="Calibri"/>
              <a:cs typeface="Calibri"/>
              <a:sym typeface="Calibri"/>
            </a:endParaRPr>
          </a:p>
        </p:txBody>
      </p:sp>
      <p:pic>
        <p:nvPicPr>
          <p:cNvPr id="328" name="Google Shape;328;p38"/>
          <p:cNvPicPr preferRelativeResize="0"/>
          <p:nvPr/>
        </p:nvPicPr>
        <p:blipFill>
          <a:blip r:embed="rId3">
            <a:alphaModFix/>
          </a:blip>
          <a:stretch>
            <a:fillRect/>
          </a:stretch>
        </p:blipFill>
        <p:spPr>
          <a:xfrm>
            <a:off x="984725" y="2078575"/>
            <a:ext cx="7168475" cy="4188876"/>
          </a:xfrm>
          <a:prstGeom prst="rect">
            <a:avLst/>
          </a:prstGeom>
          <a:noFill/>
          <a:ln>
            <a:noFill/>
          </a:ln>
        </p:spPr>
      </p:pic>
    </p:spTree>
    <p:extLst>
      <p:ext uri="{BB962C8B-B14F-4D97-AF65-F5344CB8AC3E}">
        <p14:creationId xmlns:p14="http://schemas.microsoft.com/office/powerpoint/2010/main" val="40592008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9"/>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accent1"/>
              </a:buClr>
              <a:buSzPts val="2800"/>
              <a:buFont typeface="Calibri"/>
              <a:buNone/>
            </a:pPr>
            <a:r>
              <a:rPr lang="pt-BR" sz="2800">
                <a:solidFill>
                  <a:schemeClr val="accent1"/>
                </a:solidFill>
              </a:rPr>
              <a:t>Data processing</a:t>
            </a:r>
            <a:endParaRPr sz="2800">
              <a:solidFill>
                <a:schemeClr val="accent1"/>
              </a:solidFill>
            </a:endParaRPr>
          </a:p>
        </p:txBody>
      </p:sp>
      <p:sp>
        <p:nvSpPr>
          <p:cNvPr id="334" name="Google Shape;334;p39"/>
          <p:cNvSpPr txBox="1">
            <a:spLocks noGrp="1"/>
          </p:cNvSpPr>
          <p:nvPr>
            <p:ph type="sldNum" idx="12"/>
          </p:nvPr>
        </p:nvSpPr>
        <p:spPr>
          <a:xfrm>
            <a:off x="4343400" y="1036020"/>
            <a:ext cx="457200" cy="441325"/>
          </a:xfrm>
          <a:prstGeom prst="rect">
            <a:avLst/>
          </a:prstGeom>
          <a:noFill/>
          <a:ln>
            <a:noFill/>
          </a:ln>
        </p:spPr>
        <p:txBody>
          <a:bodyPr spcFirstLastPara="1" wrap="square" lIns="45700" tIns="45700" rIns="45700" bIns="45700" anchor="ctr" anchorCtr="0">
            <a:normAutofit/>
          </a:bodyPr>
          <a:lstStyle/>
          <a:p>
            <a:pPr marL="0" lvl="0" indent="0" algn="ctr" rtl="0">
              <a:spcBef>
                <a:spcPts val="0"/>
              </a:spcBef>
              <a:spcAft>
                <a:spcPts val="0"/>
              </a:spcAft>
              <a:buNone/>
            </a:pPr>
            <a:fld id="{00000000-1234-1234-1234-123412341234}" type="slidenum">
              <a:rPr lang="pt-BR"/>
              <a:t>49</a:t>
            </a:fld>
            <a:endParaRPr/>
          </a:p>
        </p:txBody>
      </p:sp>
      <p:sp>
        <p:nvSpPr>
          <p:cNvPr id="335" name="Google Shape;335;p39"/>
          <p:cNvSpPr txBox="1"/>
          <p:nvPr/>
        </p:nvSpPr>
        <p:spPr>
          <a:xfrm>
            <a:off x="161925" y="1447800"/>
            <a:ext cx="8826000" cy="831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pt-BR" sz="2100">
                <a:solidFill>
                  <a:schemeClr val="dk1"/>
                </a:solidFill>
                <a:latin typeface="Calibri"/>
                <a:ea typeface="Calibri"/>
                <a:cs typeface="Calibri"/>
                <a:sym typeface="Calibri"/>
              </a:rPr>
              <a:t>Remember that we can come back and undo all changes that we want just going to the Undo/Redo tab:</a:t>
            </a:r>
            <a:endParaRPr sz="2100">
              <a:solidFill>
                <a:schemeClr val="dk1"/>
              </a:solidFill>
              <a:latin typeface="Calibri"/>
              <a:ea typeface="Calibri"/>
              <a:cs typeface="Calibri"/>
              <a:sym typeface="Calibri"/>
            </a:endParaRPr>
          </a:p>
        </p:txBody>
      </p:sp>
      <p:pic>
        <p:nvPicPr>
          <p:cNvPr id="336" name="Google Shape;336;p39"/>
          <p:cNvPicPr preferRelativeResize="0"/>
          <p:nvPr/>
        </p:nvPicPr>
        <p:blipFill>
          <a:blip r:embed="rId3">
            <a:alphaModFix/>
          </a:blip>
          <a:stretch>
            <a:fillRect/>
          </a:stretch>
        </p:blipFill>
        <p:spPr>
          <a:xfrm>
            <a:off x="1087800" y="2507700"/>
            <a:ext cx="6974257" cy="3760629"/>
          </a:xfrm>
          <a:prstGeom prst="rect">
            <a:avLst/>
          </a:prstGeom>
          <a:noFill/>
          <a:ln>
            <a:noFill/>
          </a:ln>
        </p:spPr>
      </p:pic>
    </p:spTree>
    <p:extLst>
      <p:ext uri="{BB962C8B-B14F-4D97-AF65-F5344CB8AC3E}">
        <p14:creationId xmlns:p14="http://schemas.microsoft.com/office/powerpoint/2010/main" val="2815864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2400" dirty="0" err="1" smtClean="0">
                <a:solidFill>
                  <a:schemeClr val="accent1"/>
                </a:solidFill>
              </a:rPr>
              <a:t>Issues</a:t>
            </a:r>
            <a:r>
              <a:rPr lang="pt-BR" sz="2400" dirty="0" smtClean="0">
                <a:solidFill>
                  <a:schemeClr val="accent1"/>
                </a:solidFill>
              </a:rPr>
              <a:t> </a:t>
            </a:r>
            <a:r>
              <a:rPr lang="pt-BR" sz="2400" dirty="0" err="1" smtClean="0">
                <a:solidFill>
                  <a:schemeClr val="accent1"/>
                </a:solidFill>
              </a:rPr>
              <a:t>associated</a:t>
            </a:r>
            <a:r>
              <a:rPr lang="pt-BR" sz="2400" dirty="0" smtClean="0">
                <a:solidFill>
                  <a:schemeClr val="accent1"/>
                </a:solidFill>
              </a:rPr>
              <a:t> </a:t>
            </a:r>
            <a:r>
              <a:rPr lang="pt-BR" sz="2400" dirty="0" err="1" smtClean="0">
                <a:solidFill>
                  <a:schemeClr val="accent1"/>
                </a:solidFill>
              </a:rPr>
              <a:t>to</a:t>
            </a:r>
            <a:r>
              <a:rPr lang="pt-BR" sz="2400" dirty="0" smtClean="0">
                <a:solidFill>
                  <a:schemeClr val="accent1"/>
                </a:solidFill>
              </a:rPr>
              <a:t> </a:t>
            </a:r>
            <a:r>
              <a:rPr lang="pt-BR" sz="2400" dirty="0" err="1" smtClean="0">
                <a:solidFill>
                  <a:schemeClr val="accent1"/>
                </a:solidFill>
              </a:rPr>
              <a:t>biodiversity</a:t>
            </a:r>
            <a:r>
              <a:rPr lang="pt-BR" sz="2400" dirty="0" smtClean="0">
                <a:solidFill>
                  <a:schemeClr val="accent1"/>
                </a:solidFill>
              </a:rPr>
              <a:t> data</a:t>
            </a:r>
            <a:endParaRPr lang="pt-BR" sz="2400" dirty="0">
              <a:solidFill>
                <a:schemeClr val="accent1"/>
              </a:solidFill>
            </a:endParaRPr>
          </a:p>
        </p:txBody>
      </p:sp>
      <p:sp>
        <p:nvSpPr>
          <p:cNvPr id="3" name="Espaço Reservado para Número de Slide 2"/>
          <p:cNvSpPr>
            <a:spLocks noGrp="1"/>
          </p:cNvSpPr>
          <p:nvPr>
            <p:ph type="sldNum" sz="quarter" idx="12"/>
          </p:nvPr>
        </p:nvSpPr>
        <p:spPr/>
        <p:txBody>
          <a:bodyPr/>
          <a:lstStyle/>
          <a:p>
            <a:fld id="{62F5F272-98AA-4A60-BDDA-118F47179B4B}" type="slidenum">
              <a:rPr lang="pt-BR" smtClean="0"/>
              <a:t>5</a:t>
            </a:fld>
            <a:endParaRPr lang="pt-BR"/>
          </a:p>
        </p:txBody>
      </p:sp>
      <p:grpSp>
        <p:nvGrpSpPr>
          <p:cNvPr id="15" name="Grupo 14"/>
          <p:cNvGrpSpPr/>
          <p:nvPr/>
        </p:nvGrpSpPr>
        <p:grpSpPr>
          <a:xfrm>
            <a:off x="539991" y="1412776"/>
            <a:ext cx="3960001" cy="4824536"/>
            <a:chOff x="467983" y="1484784"/>
            <a:chExt cx="3960001" cy="4824536"/>
          </a:xfrm>
        </p:grpSpPr>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7457" t="15685" r="23121" b="21163"/>
            <a:stretch/>
          </p:blipFill>
          <p:spPr bwMode="auto">
            <a:xfrm>
              <a:off x="467984" y="2742637"/>
              <a:ext cx="3960000" cy="3566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80760" r="82604" b="6097"/>
            <a:stretch/>
          </p:blipFill>
          <p:spPr bwMode="auto">
            <a:xfrm>
              <a:off x="467983" y="1484784"/>
              <a:ext cx="2880000" cy="1223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4" name="Grupo 13"/>
          <p:cNvGrpSpPr/>
          <p:nvPr/>
        </p:nvGrpSpPr>
        <p:grpSpPr>
          <a:xfrm>
            <a:off x="5004448" y="2671970"/>
            <a:ext cx="3600000" cy="3564000"/>
            <a:chOff x="4744425" y="2522313"/>
            <a:chExt cx="3715807" cy="3714999"/>
          </a:xfrm>
        </p:grpSpPr>
        <p:pic>
          <p:nvPicPr>
            <p:cNvPr id="7" name="Imagem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744425" y="2522313"/>
              <a:ext cx="1800000" cy="1800000"/>
            </a:xfrm>
            <a:prstGeom prst="rect">
              <a:avLst/>
            </a:prstGeom>
          </p:spPr>
        </p:pic>
        <p:pic>
          <p:nvPicPr>
            <p:cNvPr id="11" name="Imagem 10"/>
            <p:cNvPicPr>
              <a:picLocks noChangeAspect="1"/>
            </p:cNvPicPr>
            <p:nvPr/>
          </p:nvPicPr>
          <p:blipFill rotWithShape="1">
            <a:blip r:embed="rId5" cstate="print">
              <a:extLst>
                <a:ext uri="{28A0092B-C50C-407E-A947-70E740481C1C}">
                  <a14:useLocalDpi xmlns:a14="http://schemas.microsoft.com/office/drawing/2010/main" val="0"/>
                </a:ext>
              </a:extLst>
            </a:blip>
            <a:srcRect l="17188" r="8383"/>
            <a:stretch/>
          </p:blipFill>
          <p:spPr>
            <a:xfrm>
              <a:off x="6660232" y="2522313"/>
              <a:ext cx="1786301" cy="1800000"/>
            </a:xfrm>
            <a:prstGeom prst="rect">
              <a:avLst/>
            </a:prstGeom>
          </p:spPr>
        </p:pic>
        <p:pic>
          <p:nvPicPr>
            <p:cNvPr id="12" name="Imagem 11"/>
            <p:cNvPicPr>
              <a:picLocks noChangeAspect="1"/>
            </p:cNvPicPr>
            <p:nvPr/>
          </p:nvPicPr>
          <p:blipFill rotWithShape="1">
            <a:blip r:embed="rId6" cstate="print">
              <a:extLst>
                <a:ext uri="{28A0092B-C50C-407E-A947-70E740481C1C}">
                  <a14:useLocalDpi xmlns:a14="http://schemas.microsoft.com/office/drawing/2010/main" val="0"/>
                </a:ext>
              </a:extLst>
            </a:blip>
            <a:srcRect l="12437" r="17352" b="6341"/>
            <a:stretch/>
          </p:blipFill>
          <p:spPr>
            <a:xfrm>
              <a:off x="4744425" y="4437312"/>
              <a:ext cx="1800000" cy="1800000"/>
            </a:xfrm>
            <a:prstGeom prst="rect">
              <a:avLst/>
            </a:prstGeom>
          </p:spPr>
        </p:pic>
        <p:pic>
          <p:nvPicPr>
            <p:cNvPr id="13" name="Imagem 12"/>
            <p:cNvPicPr>
              <a:picLocks noChangeAspect="1"/>
            </p:cNvPicPr>
            <p:nvPr/>
          </p:nvPicPr>
          <p:blipFill rotWithShape="1">
            <a:blip r:embed="rId7" cstate="print">
              <a:extLst>
                <a:ext uri="{28A0092B-C50C-407E-A947-70E740481C1C}">
                  <a14:useLocalDpi xmlns:a14="http://schemas.microsoft.com/office/drawing/2010/main" val="0"/>
                </a:ext>
              </a:extLst>
            </a:blip>
            <a:srcRect l="18141" t="-132" r="6858" b="132"/>
            <a:stretch/>
          </p:blipFill>
          <p:spPr>
            <a:xfrm>
              <a:off x="6660232" y="4437312"/>
              <a:ext cx="1800000" cy="1800000"/>
            </a:xfrm>
            <a:prstGeom prst="rect">
              <a:avLst/>
            </a:prstGeom>
          </p:spPr>
        </p:pic>
      </p:grpSp>
    </p:spTree>
    <p:extLst>
      <p:ext uri="{BB962C8B-B14F-4D97-AF65-F5344CB8AC3E}">
        <p14:creationId xmlns:p14="http://schemas.microsoft.com/office/powerpoint/2010/main" val="153628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0"/>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accent1"/>
              </a:buClr>
              <a:buSzPts val="2800"/>
              <a:buFont typeface="Calibri"/>
              <a:buNone/>
            </a:pPr>
            <a:r>
              <a:rPr lang="pt-BR" sz="2800">
                <a:solidFill>
                  <a:schemeClr val="accent1"/>
                </a:solidFill>
              </a:rPr>
              <a:t>Data processing</a:t>
            </a:r>
            <a:endParaRPr sz="2800"/>
          </a:p>
        </p:txBody>
      </p:sp>
      <p:sp>
        <p:nvSpPr>
          <p:cNvPr id="342" name="Google Shape;342;p40"/>
          <p:cNvSpPr txBox="1">
            <a:spLocks noGrp="1"/>
          </p:cNvSpPr>
          <p:nvPr>
            <p:ph type="sldNum" idx="12"/>
          </p:nvPr>
        </p:nvSpPr>
        <p:spPr>
          <a:xfrm>
            <a:off x="4343400" y="1036020"/>
            <a:ext cx="457200" cy="441325"/>
          </a:xfrm>
          <a:prstGeom prst="rect">
            <a:avLst/>
          </a:prstGeom>
          <a:noFill/>
          <a:ln>
            <a:noFill/>
          </a:ln>
        </p:spPr>
        <p:txBody>
          <a:bodyPr spcFirstLastPara="1" wrap="square" lIns="45700" tIns="45700" rIns="45700" bIns="45700" anchor="ctr" anchorCtr="0">
            <a:normAutofit/>
          </a:bodyPr>
          <a:lstStyle/>
          <a:p>
            <a:pPr marL="0" lvl="0" indent="0" algn="ctr" rtl="0">
              <a:spcBef>
                <a:spcPts val="0"/>
              </a:spcBef>
              <a:spcAft>
                <a:spcPts val="0"/>
              </a:spcAft>
              <a:buNone/>
            </a:pPr>
            <a:fld id="{00000000-1234-1234-1234-123412341234}" type="slidenum">
              <a:rPr lang="pt-BR"/>
              <a:t>50</a:t>
            </a:fld>
            <a:endParaRPr/>
          </a:p>
        </p:txBody>
      </p:sp>
      <p:sp>
        <p:nvSpPr>
          <p:cNvPr id="343" name="Google Shape;343;p40"/>
          <p:cNvSpPr txBox="1"/>
          <p:nvPr/>
        </p:nvSpPr>
        <p:spPr>
          <a:xfrm>
            <a:off x="149400" y="1419225"/>
            <a:ext cx="8845200" cy="1154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pt-BR" sz="2100">
                <a:solidFill>
                  <a:schemeClr val="dk1"/>
                </a:solidFill>
                <a:latin typeface="Calibri"/>
                <a:ea typeface="Calibri"/>
                <a:cs typeface="Calibri"/>
                <a:sym typeface="Calibri"/>
              </a:rPr>
              <a:t>In this tab we have the “Extract” button in order to apply  (“Apply” button) all the changes that we have done to other files or datasets. (p.e: smaller splits of the big dataset):</a:t>
            </a:r>
            <a:endParaRPr sz="2100">
              <a:solidFill>
                <a:schemeClr val="dk1"/>
              </a:solidFill>
              <a:latin typeface="Calibri"/>
              <a:ea typeface="Calibri"/>
              <a:cs typeface="Calibri"/>
              <a:sym typeface="Calibri"/>
            </a:endParaRPr>
          </a:p>
        </p:txBody>
      </p:sp>
      <p:pic>
        <p:nvPicPr>
          <p:cNvPr id="344" name="Google Shape;344;p40"/>
          <p:cNvPicPr preferRelativeResize="0"/>
          <p:nvPr/>
        </p:nvPicPr>
        <p:blipFill>
          <a:blip r:embed="rId3">
            <a:alphaModFix/>
          </a:blip>
          <a:stretch>
            <a:fillRect/>
          </a:stretch>
        </p:blipFill>
        <p:spPr>
          <a:xfrm>
            <a:off x="1625813" y="2744100"/>
            <a:ext cx="5892379" cy="3466105"/>
          </a:xfrm>
          <a:prstGeom prst="rect">
            <a:avLst/>
          </a:prstGeom>
          <a:noFill/>
          <a:ln>
            <a:noFill/>
          </a:ln>
        </p:spPr>
      </p:pic>
    </p:spTree>
    <p:extLst>
      <p:ext uri="{BB962C8B-B14F-4D97-AF65-F5344CB8AC3E}">
        <p14:creationId xmlns:p14="http://schemas.microsoft.com/office/powerpoint/2010/main" val="6280234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1"/>
          <p:cNvSpPr txBox="1">
            <a:spLocks noGrp="1"/>
          </p:cNvSpPr>
          <p:nvPr>
            <p:ph type="title"/>
          </p:nvPr>
        </p:nvSpPr>
        <p:spPr>
          <a:xfrm>
            <a:off x="301752" y="228600"/>
            <a:ext cx="8534400" cy="758952"/>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rgbClr val="93B3BC"/>
              </a:buClr>
              <a:buSzPts val="3300"/>
              <a:buFont typeface="Calibri"/>
              <a:buNone/>
            </a:pPr>
            <a:r>
              <a:rPr lang="pt-BR" sz="2800">
                <a:solidFill>
                  <a:schemeClr val="accent1"/>
                </a:solidFill>
              </a:rPr>
              <a:t>Data processing</a:t>
            </a:r>
            <a:endParaRPr sz="2600">
              <a:solidFill>
                <a:schemeClr val="accent1"/>
              </a:solidFill>
            </a:endParaRPr>
          </a:p>
        </p:txBody>
      </p:sp>
      <p:sp>
        <p:nvSpPr>
          <p:cNvPr id="350" name="Google Shape;350;p41"/>
          <p:cNvSpPr txBox="1"/>
          <p:nvPr/>
        </p:nvSpPr>
        <p:spPr>
          <a:xfrm>
            <a:off x="142875" y="1447800"/>
            <a:ext cx="8848800" cy="1605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pt-BR" sz="2100">
                <a:solidFill>
                  <a:schemeClr val="dk1"/>
                </a:solidFill>
                <a:latin typeface="Calibri"/>
                <a:ea typeface="Calibri"/>
                <a:cs typeface="Calibri"/>
                <a:sym typeface="Calibri"/>
              </a:rPr>
              <a:t>For filtering, there exist several methods:</a:t>
            </a:r>
            <a:endParaRPr sz="2100">
              <a:solidFill>
                <a:schemeClr val="dk1"/>
              </a:solidFill>
              <a:latin typeface="Calibri"/>
              <a:ea typeface="Calibri"/>
              <a:cs typeface="Calibri"/>
              <a:sym typeface="Calibri"/>
            </a:endParaRPr>
          </a:p>
          <a:p>
            <a:pPr marL="457200" lvl="0" indent="-361950" algn="l" rtl="0">
              <a:lnSpc>
                <a:spcPct val="90000"/>
              </a:lnSpc>
              <a:spcBef>
                <a:spcPts val="1000"/>
              </a:spcBef>
              <a:spcAft>
                <a:spcPts val="0"/>
              </a:spcAft>
              <a:buClr>
                <a:schemeClr val="dk1"/>
              </a:buClr>
              <a:buSzPts val="2100"/>
              <a:buFont typeface="Calibri"/>
              <a:buChar char="●"/>
            </a:pPr>
            <a:r>
              <a:rPr lang="pt-BR" sz="2100">
                <a:solidFill>
                  <a:schemeClr val="dk1"/>
                </a:solidFill>
                <a:latin typeface="Calibri"/>
                <a:ea typeface="Calibri"/>
                <a:cs typeface="Calibri"/>
                <a:sym typeface="Calibri"/>
              </a:rPr>
              <a:t>Text filter menu.</a:t>
            </a:r>
            <a:endParaRPr sz="2100">
              <a:solidFill>
                <a:schemeClr val="dk1"/>
              </a:solidFill>
              <a:latin typeface="Calibri"/>
              <a:ea typeface="Calibri"/>
              <a:cs typeface="Calibri"/>
              <a:sym typeface="Calibri"/>
            </a:endParaRPr>
          </a:p>
          <a:p>
            <a:pPr marL="457200" lvl="0" indent="-361950" algn="l" rtl="0">
              <a:lnSpc>
                <a:spcPct val="90000"/>
              </a:lnSpc>
              <a:spcBef>
                <a:spcPts val="0"/>
              </a:spcBef>
              <a:spcAft>
                <a:spcPts val="0"/>
              </a:spcAft>
              <a:buClr>
                <a:schemeClr val="dk1"/>
              </a:buClr>
              <a:buSzPts val="2100"/>
              <a:buFont typeface="Calibri"/>
              <a:buChar char="●"/>
            </a:pPr>
            <a:r>
              <a:rPr lang="pt-BR" sz="2100">
                <a:solidFill>
                  <a:schemeClr val="dk1"/>
                </a:solidFill>
                <a:latin typeface="Calibri"/>
                <a:ea typeface="Calibri"/>
                <a:cs typeface="Calibri"/>
                <a:sym typeface="Calibri"/>
              </a:rPr>
              <a:t>Text facet / numeric facet &gt;&gt; include / exclude value.</a:t>
            </a:r>
            <a:endParaRPr sz="2100">
              <a:solidFill>
                <a:schemeClr val="dk1"/>
              </a:solidFill>
              <a:latin typeface="Calibri"/>
              <a:ea typeface="Calibri"/>
              <a:cs typeface="Calibri"/>
              <a:sym typeface="Calibri"/>
            </a:endParaRPr>
          </a:p>
          <a:p>
            <a:pPr marL="457200" lvl="0" indent="-361950" algn="l" rtl="0">
              <a:lnSpc>
                <a:spcPct val="90000"/>
              </a:lnSpc>
              <a:spcBef>
                <a:spcPts val="0"/>
              </a:spcBef>
              <a:spcAft>
                <a:spcPts val="0"/>
              </a:spcAft>
              <a:buClr>
                <a:schemeClr val="dk1"/>
              </a:buClr>
              <a:buSzPts val="2100"/>
              <a:buFont typeface="Calibri"/>
              <a:buChar char="●"/>
            </a:pPr>
            <a:r>
              <a:rPr lang="pt-BR" sz="2100">
                <a:solidFill>
                  <a:schemeClr val="dk1"/>
                </a:solidFill>
                <a:latin typeface="Calibri"/>
                <a:ea typeface="Calibri"/>
                <a:cs typeface="Calibri"/>
                <a:sym typeface="Calibri"/>
              </a:rPr>
              <a:t>Custom facet.</a:t>
            </a:r>
            <a:endParaRPr sz="2100">
              <a:solidFill>
                <a:schemeClr val="dk1"/>
              </a:solidFill>
              <a:latin typeface="Calibri"/>
              <a:ea typeface="Calibri"/>
              <a:cs typeface="Calibri"/>
              <a:sym typeface="Calibri"/>
            </a:endParaRPr>
          </a:p>
        </p:txBody>
      </p:sp>
      <p:sp>
        <p:nvSpPr>
          <p:cNvPr id="351" name="Google Shape;351;p41"/>
          <p:cNvSpPr txBox="1">
            <a:spLocks noGrp="1"/>
          </p:cNvSpPr>
          <p:nvPr>
            <p:ph type="sldNum" idx="12"/>
          </p:nvPr>
        </p:nvSpPr>
        <p:spPr>
          <a:xfrm>
            <a:off x="4343400" y="1036020"/>
            <a:ext cx="457200" cy="441300"/>
          </a:xfrm>
          <a:prstGeom prst="rect">
            <a:avLst/>
          </a:prstGeom>
          <a:noFill/>
          <a:ln>
            <a:noFill/>
          </a:ln>
        </p:spPr>
        <p:txBody>
          <a:bodyPr spcFirstLastPara="1" wrap="square" lIns="45700" tIns="45700" rIns="45700" bIns="45700" anchor="ctr" anchorCtr="0">
            <a:normAutofit/>
          </a:bodyPr>
          <a:lstStyle/>
          <a:p>
            <a:pPr marL="0" lvl="0" indent="0" algn="ctr" rtl="0">
              <a:spcBef>
                <a:spcPts val="0"/>
              </a:spcBef>
              <a:spcAft>
                <a:spcPts val="0"/>
              </a:spcAft>
              <a:buNone/>
            </a:pPr>
            <a:fld id="{00000000-1234-1234-1234-123412341234}" type="slidenum">
              <a:rPr lang="pt-BR"/>
              <a:t>51</a:t>
            </a:fld>
            <a:endParaRPr/>
          </a:p>
        </p:txBody>
      </p:sp>
      <p:pic>
        <p:nvPicPr>
          <p:cNvPr id="352" name="Google Shape;352;p41"/>
          <p:cNvPicPr preferRelativeResize="0"/>
          <p:nvPr/>
        </p:nvPicPr>
        <p:blipFill>
          <a:blip r:embed="rId3">
            <a:alphaModFix/>
          </a:blip>
          <a:stretch>
            <a:fillRect/>
          </a:stretch>
        </p:blipFill>
        <p:spPr>
          <a:xfrm>
            <a:off x="152400" y="3129900"/>
            <a:ext cx="8839199" cy="3166124"/>
          </a:xfrm>
          <a:prstGeom prst="rect">
            <a:avLst/>
          </a:prstGeom>
          <a:noFill/>
          <a:ln>
            <a:noFill/>
          </a:ln>
        </p:spPr>
      </p:pic>
    </p:spTree>
    <p:extLst>
      <p:ext uri="{BB962C8B-B14F-4D97-AF65-F5344CB8AC3E}">
        <p14:creationId xmlns:p14="http://schemas.microsoft.com/office/powerpoint/2010/main" val="18374698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2"/>
          <p:cNvSpPr txBox="1">
            <a:spLocks noGrp="1"/>
          </p:cNvSpPr>
          <p:nvPr>
            <p:ph type="title"/>
          </p:nvPr>
        </p:nvSpPr>
        <p:spPr>
          <a:xfrm>
            <a:off x="301752" y="228600"/>
            <a:ext cx="8534400" cy="7590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rgbClr val="93B3BC"/>
              </a:buClr>
              <a:buSzPts val="3300"/>
              <a:buFont typeface="Calibri"/>
              <a:buNone/>
            </a:pPr>
            <a:r>
              <a:rPr lang="pt-BR" sz="2800">
                <a:solidFill>
                  <a:schemeClr val="accent1"/>
                </a:solidFill>
              </a:rPr>
              <a:t>Data processing</a:t>
            </a:r>
            <a:endParaRPr sz="2600">
              <a:solidFill>
                <a:schemeClr val="accent1"/>
              </a:solidFill>
            </a:endParaRPr>
          </a:p>
        </p:txBody>
      </p:sp>
      <p:sp>
        <p:nvSpPr>
          <p:cNvPr id="358" name="Google Shape;358;p42"/>
          <p:cNvSpPr txBox="1"/>
          <p:nvPr/>
        </p:nvSpPr>
        <p:spPr>
          <a:xfrm>
            <a:off x="142875" y="1447800"/>
            <a:ext cx="8848800" cy="959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pt-BR" sz="2100">
                <a:solidFill>
                  <a:schemeClr val="dk1"/>
                </a:solidFill>
                <a:latin typeface="Calibri"/>
                <a:ea typeface="Calibri"/>
                <a:cs typeface="Calibri"/>
                <a:sym typeface="Calibri"/>
              </a:rPr>
              <a:t>For sortering we can use the sort option inside the dropdown menu:</a:t>
            </a:r>
            <a:endParaRPr sz="21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2100">
              <a:solidFill>
                <a:schemeClr val="dk1"/>
              </a:solidFill>
              <a:latin typeface="Calibri"/>
              <a:ea typeface="Calibri"/>
              <a:cs typeface="Calibri"/>
              <a:sym typeface="Calibri"/>
            </a:endParaRPr>
          </a:p>
        </p:txBody>
      </p:sp>
      <p:sp>
        <p:nvSpPr>
          <p:cNvPr id="359" name="Google Shape;359;p42"/>
          <p:cNvSpPr txBox="1">
            <a:spLocks noGrp="1"/>
          </p:cNvSpPr>
          <p:nvPr>
            <p:ph type="sldNum" idx="12"/>
          </p:nvPr>
        </p:nvSpPr>
        <p:spPr>
          <a:xfrm>
            <a:off x="4343400" y="1036020"/>
            <a:ext cx="457200" cy="441300"/>
          </a:xfrm>
          <a:prstGeom prst="rect">
            <a:avLst/>
          </a:prstGeom>
          <a:noFill/>
          <a:ln>
            <a:noFill/>
          </a:ln>
        </p:spPr>
        <p:txBody>
          <a:bodyPr spcFirstLastPara="1" wrap="square" lIns="45700" tIns="45700" rIns="45700" bIns="45700" anchor="ctr" anchorCtr="0">
            <a:normAutofit/>
          </a:bodyPr>
          <a:lstStyle/>
          <a:p>
            <a:pPr marL="0" lvl="0" indent="0" algn="ctr" rtl="0">
              <a:spcBef>
                <a:spcPts val="0"/>
              </a:spcBef>
              <a:spcAft>
                <a:spcPts val="0"/>
              </a:spcAft>
              <a:buNone/>
            </a:pPr>
            <a:fld id="{00000000-1234-1234-1234-123412341234}" type="slidenum">
              <a:rPr lang="pt-BR"/>
              <a:t>52</a:t>
            </a:fld>
            <a:endParaRPr/>
          </a:p>
        </p:txBody>
      </p:sp>
      <p:pic>
        <p:nvPicPr>
          <p:cNvPr id="360" name="Google Shape;360;p42"/>
          <p:cNvPicPr preferRelativeResize="0"/>
          <p:nvPr/>
        </p:nvPicPr>
        <p:blipFill>
          <a:blip r:embed="rId3">
            <a:alphaModFix/>
          </a:blip>
          <a:stretch>
            <a:fillRect/>
          </a:stretch>
        </p:blipFill>
        <p:spPr>
          <a:xfrm>
            <a:off x="152400" y="2102400"/>
            <a:ext cx="8839199" cy="3553011"/>
          </a:xfrm>
          <a:prstGeom prst="rect">
            <a:avLst/>
          </a:prstGeom>
          <a:noFill/>
          <a:ln>
            <a:noFill/>
          </a:ln>
        </p:spPr>
      </p:pic>
      <p:sp>
        <p:nvSpPr>
          <p:cNvPr id="361" name="Google Shape;361;p42"/>
          <p:cNvSpPr txBox="1"/>
          <p:nvPr/>
        </p:nvSpPr>
        <p:spPr>
          <a:xfrm>
            <a:off x="142800" y="5579200"/>
            <a:ext cx="8848800" cy="879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pt-BR" sz="2100">
                <a:solidFill>
                  <a:schemeClr val="dk1"/>
                </a:solidFill>
                <a:latin typeface="Calibri"/>
                <a:ea typeface="Calibri"/>
                <a:cs typeface="Calibri"/>
                <a:sym typeface="Calibri"/>
              </a:rPr>
              <a:t>We can chose putting errors and blanks at the beginning in order to edit them easily.</a:t>
            </a:r>
            <a:endParaRPr sz="21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0733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3"/>
          <p:cNvSpPr txBox="1">
            <a:spLocks noGrp="1"/>
          </p:cNvSpPr>
          <p:nvPr>
            <p:ph type="title"/>
          </p:nvPr>
        </p:nvSpPr>
        <p:spPr>
          <a:xfrm>
            <a:off x="301752" y="228600"/>
            <a:ext cx="8534400" cy="7590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rgbClr val="93B3BC"/>
              </a:buClr>
              <a:buSzPts val="3300"/>
              <a:buFont typeface="Calibri"/>
              <a:buNone/>
            </a:pPr>
            <a:r>
              <a:rPr lang="pt-BR" sz="2800">
                <a:solidFill>
                  <a:schemeClr val="accent1"/>
                </a:solidFill>
              </a:rPr>
              <a:t>Data processing</a:t>
            </a:r>
            <a:endParaRPr sz="2600">
              <a:solidFill>
                <a:schemeClr val="accent1"/>
              </a:solidFill>
            </a:endParaRPr>
          </a:p>
        </p:txBody>
      </p:sp>
      <p:sp>
        <p:nvSpPr>
          <p:cNvPr id="367" name="Google Shape;367;p43"/>
          <p:cNvSpPr txBox="1"/>
          <p:nvPr/>
        </p:nvSpPr>
        <p:spPr>
          <a:xfrm>
            <a:off x="142875" y="1495425"/>
            <a:ext cx="8848800" cy="831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pt-BR" sz="2100">
                <a:solidFill>
                  <a:schemeClr val="dk1"/>
                </a:solidFill>
                <a:latin typeface="Calibri"/>
                <a:ea typeface="Calibri"/>
                <a:cs typeface="Calibri"/>
                <a:sym typeface="Calibri"/>
              </a:rPr>
              <a:t>Exporting the final result is as simple as pressing the ”Export” button and select the option that you prefer:</a:t>
            </a:r>
            <a:endParaRPr sz="2100">
              <a:solidFill>
                <a:schemeClr val="dk1"/>
              </a:solidFill>
              <a:latin typeface="Calibri"/>
              <a:ea typeface="Calibri"/>
              <a:cs typeface="Calibri"/>
              <a:sym typeface="Calibri"/>
            </a:endParaRPr>
          </a:p>
        </p:txBody>
      </p:sp>
      <p:sp>
        <p:nvSpPr>
          <p:cNvPr id="368" name="Google Shape;368;p43"/>
          <p:cNvSpPr txBox="1">
            <a:spLocks noGrp="1"/>
          </p:cNvSpPr>
          <p:nvPr>
            <p:ph type="sldNum" idx="12"/>
          </p:nvPr>
        </p:nvSpPr>
        <p:spPr>
          <a:xfrm>
            <a:off x="4343400" y="1036020"/>
            <a:ext cx="457200" cy="441300"/>
          </a:xfrm>
          <a:prstGeom prst="rect">
            <a:avLst/>
          </a:prstGeom>
          <a:noFill/>
          <a:ln>
            <a:noFill/>
          </a:ln>
        </p:spPr>
        <p:txBody>
          <a:bodyPr spcFirstLastPara="1" wrap="square" lIns="45700" tIns="45700" rIns="45700" bIns="45700" anchor="ctr" anchorCtr="0">
            <a:normAutofit/>
          </a:bodyPr>
          <a:lstStyle/>
          <a:p>
            <a:pPr marL="0" lvl="0" indent="0" algn="ctr" rtl="0">
              <a:spcBef>
                <a:spcPts val="0"/>
              </a:spcBef>
              <a:spcAft>
                <a:spcPts val="0"/>
              </a:spcAft>
              <a:buNone/>
            </a:pPr>
            <a:fld id="{00000000-1234-1234-1234-123412341234}" type="slidenum">
              <a:rPr lang="pt-BR"/>
              <a:t>53</a:t>
            </a:fld>
            <a:endParaRPr/>
          </a:p>
        </p:txBody>
      </p:sp>
      <p:sp>
        <p:nvSpPr>
          <p:cNvPr id="369" name="Google Shape;369;p43"/>
          <p:cNvSpPr txBox="1"/>
          <p:nvPr/>
        </p:nvSpPr>
        <p:spPr>
          <a:xfrm>
            <a:off x="142800" y="5579200"/>
            <a:ext cx="8848800" cy="50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pt-BR" sz="2100">
                <a:solidFill>
                  <a:schemeClr val="dk1"/>
                </a:solidFill>
                <a:latin typeface="Calibri"/>
                <a:ea typeface="Calibri"/>
                <a:cs typeface="Calibri"/>
                <a:sym typeface="Calibri"/>
              </a:rPr>
              <a:t>With OpenRefine you can share both the final dataset and all processing steps. </a:t>
            </a:r>
            <a:endParaRPr sz="2100">
              <a:solidFill>
                <a:schemeClr val="dk1"/>
              </a:solidFill>
              <a:latin typeface="Calibri"/>
              <a:ea typeface="Calibri"/>
              <a:cs typeface="Calibri"/>
              <a:sym typeface="Calibri"/>
            </a:endParaRPr>
          </a:p>
        </p:txBody>
      </p:sp>
      <p:pic>
        <p:nvPicPr>
          <p:cNvPr id="370" name="Google Shape;370;p43"/>
          <p:cNvPicPr preferRelativeResize="0"/>
          <p:nvPr/>
        </p:nvPicPr>
        <p:blipFill>
          <a:blip r:embed="rId3">
            <a:alphaModFix/>
          </a:blip>
          <a:stretch>
            <a:fillRect/>
          </a:stretch>
        </p:blipFill>
        <p:spPr>
          <a:xfrm>
            <a:off x="1600475" y="2715375"/>
            <a:ext cx="5943059" cy="2320900"/>
          </a:xfrm>
          <a:prstGeom prst="rect">
            <a:avLst/>
          </a:prstGeom>
          <a:noFill/>
          <a:ln>
            <a:noFill/>
          </a:ln>
        </p:spPr>
      </p:pic>
    </p:spTree>
    <p:extLst>
      <p:ext uri="{BB962C8B-B14F-4D97-AF65-F5344CB8AC3E}">
        <p14:creationId xmlns:p14="http://schemas.microsoft.com/office/powerpoint/2010/main" val="12074179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4"/>
          <p:cNvSpPr txBox="1">
            <a:spLocks noGrp="1"/>
          </p:cNvSpPr>
          <p:nvPr>
            <p:ph type="sldNum" idx="12"/>
          </p:nvPr>
        </p:nvSpPr>
        <p:spPr>
          <a:xfrm>
            <a:off x="1371600" y="312738"/>
            <a:ext cx="457200" cy="441325"/>
          </a:xfrm>
          <a:prstGeom prst="rect">
            <a:avLst/>
          </a:prstGeom>
          <a:noFill/>
          <a:ln>
            <a:noFill/>
          </a:ln>
        </p:spPr>
        <p:txBody>
          <a:bodyPr spcFirstLastPara="1" wrap="square" lIns="45700" tIns="45700" rIns="45700" bIns="45700" anchor="ctr" anchorCtr="0">
            <a:normAutofit/>
          </a:bodyPr>
          <a:lstStyle/>
          <a:p>
            <a:pPr marL="0" lvl="0" indent="0" algn="ctr" rtl="0">
              <a:spcBef>
                <a:spcPts val="0"/>
              </a:spcBef>
              <a:spcAft>
                <a:spcPts val="0"/>
              </a:spcAft>
              <a:buNone/>
            </a:pPr>
            <a:fld id="{00000000-1234-1234-1234-123412341234}" type="slidenum">
              <a:rPr lang="pt-BR"/>
              <a:t>54</a:t>
            </a:fld>
            <a:endParaRPr/>
          </a:p>
        </p:txBody>
      </p:sp>
      <p:sp>
        <p:nvSpPr>
          <p:cNvPr id="376" name="Google Shape;376;p44"/>
          <p:cNvSpPr txBox="1">
            <a:spLocks noGrp="1"/>
          </p:cNvSpPr>
          <p:nvPr>
            <p:ph type="title"/>
          </p:nvPr>
        </p:nvSpPr>
        <p:spPr>
          <a:xfrm>
            <a:off x="3000375" y="5029200"/>
            <a:ext cx="5867400" cy="1219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2"/>
              </a:buClr>
              <a:buSzPts val="2000"/>
              <a:buFont typeface="Calibri"/>
              <a:buNone/>
            </a:pPr>
            <a:r>
              <a:rPr lang="pt-BR" sz="2000"/>
              <a:t>Fernanda Martins - ferfealvesmartins@gmail.com</a:t>
            </a:r>
            <a:br>
              <a:rPr lang="pt-BR" sz="2000"/>
            </a:br>
            <a:r>
              <a:rPr lang="pt-BR" sz="2000"/>
              <a:t>Javier Martínez - javimartinezarribas@gmail.com</a:t>
            </a:r>
            <a:br>
              <a:rPr lang="pt-BR" sz="2000"/>
            </a:br>
            <a:r>
              <a:rPr lang="pt-BR" sz="2000"/>
              <a:t>Thainá Lessa - thainalessaps@gmail.com</a:t>
            </a:r>
            <a:br>
              <a:rPr lang="pt-BR" sz="2000"/>
            </a:br>
            <a:endParaRPr sz="2000"/>
          </a:p>
        </p:txBody>
      </p:sp>
      <p:sp>
        <p:nvSpPr>
          <p:cNvPr id="377" name="Google Shape;377;p44"/>
          <p:cNvSpPr txBox="1">
            <a:spLocks noGrp="1"/>
          </p:cNvSpPr>
          <p:nvPr>
            <p:ph type="body" idx="1"/>
          </p:nvPr>
        </p:nvSpPr>
        <p:spPr>
          <a:xfrm>
            <a:off x="381000" y="990600"/>
            <a:ext cx="2438400" cy="5257800"/>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SzPts val="1360"/>
              <a:buFont typeface="Calibri"/>
              <a:buNone/>
            </a:pPr>
            <a:endParaRPr/>
          </a:p>
          <a:p>
            <a:pPr marL="0" lvl="0" indent="0" algn="l" rtl="0">
              <a:spcBef>
                <a:spcPts val="1320"/>
              </a:spcBef>
              <a:spcAft>
                <a:spcPts val="0"/>
              </a:spcAft>
              <a:buSzPts val="1360"/>
              <a:buFont typeface="Calibri"/>
              <a:buNone/>
            </a:pPr>
            <a:endParaRPr/>
          </a:p>
          <a:p>
            <a:pPr marL="0" lvl="0" indent="0" algn="l" rtl="0">
              <a:spcBef>
                <a:spcPts val="1320"/>
              </a:spcBef>
              <a:spcAft>
                <a:spcPts val="0"/>
              </a:spcAft>
              <a:buSzPts val="1360"/>
              <a:buFont typeface="Calibri"/>
              <a:buNone/>
            </a:pPr>
            <a:endParaRPr/>
          </a:p>
          <a:p>
            <a:pPr marL="0" lvl="0" indent="0" algn="l" rtl="0">
              <a:spcBef>
                <a:spcPts val="1320"/>
              </a:spcBef>
              <a:spcAft>
                <a:spcPts val="0"/>
              </a:spcAft>
              <a:buSzPts val="1360"/>
              <a:buFont typeface="Calibri"/>
              <a:buNone/>
            </a:pPr>
            <a:endParaRPr/>
          </a:p>
          <a:p>
            <a:pPr marL="0" lvl="0" indent="0" algn="l" rtl="0">
              <a:spcBef>
                <a:spcPts val="1480"/>
              </a:spcBef>
              <a:spcAft>
                <a:spcPts val="0"/>
              </a:spcAft>
              <a:buSzPts val="2040"/>
              <a:buFont typeface="Calibri"/>
              <a:buNone/>
            </a:pPr>
            <a:r>
              <a:rPr lang="pt-BR" sz="2400"/>
              <a:t>Thank you!</a:t>
            </a:r>
            <a:endParaRPr sz="2400"/>
          </a:p>
          <a:p>
            <a:pPr marL="0" lvl="0" indent="0" algn="l" rtl="0">
              <a:spcBef>
                <a:spcPts val="1480"/>
              </a:spcBef>
              <a:spcAft>
                <a:spcPts val="0"/>
              </a:spcAft>
              <a:buSzPts val="2040"/>
              <a:buFont typeface="Calibri"/>
              <a:buNone/>
            </a:pPr>
            <a:r>
              <a:rPr lang="pt-BR" sz="2400"/>
              <a:t>Merci!</a:t>
            </a:r>
            <a:endParaRPr sz="2400"/>
          </a:p>
          <a:p>
            <a:pPr marL="0" lvl="0" indent="0" algn="l" rtl="0">
              <a:spcBef>
                <a:spcPts val="1480"/>
              </a:spcBef>
              <a:spcAft>
                <a:spcPts val="0"/>
              </a:spcAft>
              <a:buSzPts val="2040"/>
              <a:buFont typeface="Calibri"/>
              <a:buNone/>
            </a:pPr>
            <a:r>
              <a:rPr lang="pt-BR" sz="2400"/>
              <a:t>Murakoze!</a:t>
            </a:r>
            <a:endParaRPr sz="2400"/>
          </a:p>
          <a:p>
            <a:pPr marL="0" lvl="0" indent="0" algn="l" rtl="0">
              <a:spcBef>
                <a:spcPts val="1480"/>
              </a:spcBef>
              <a:spcAft>
                <a:spcPts val="0"/>
              </a:spcAft>
              <a:buSzPts val="2040"/>
              <a:buFont typeface="Calibri"/>
              <a:buNone/>
            </a:pPr>
            <a:r>
              <a:rPr lang="pt-BR" sz="2400"/>
              <a:t>¡Gracias!</a:t>
            </a:r>
            <a:endParaRPr/>
          </a:p>
          <a:p>
            <a:pPr marL="0" lvl="0" indent="0" algn="l" rtl="0">
              <a:spcBef>
                <a:spcPts val="1480"/>
              </a:spcBef>
              <a:spcAft>
                <a:spcPts val="0"/>
              </a:spcAft>
              <a:buSzPts val="2040"/>
              <a:buFont typeface="Calibri"/>
              <a:buNone/>
            </a:pPr>
            <a:r>
              <a:rPr lang="pt-BR" sz="2400"/>
              <a:t>Obrigado!</a:t>
            </a:r>
            <a:endParaRPr sz="2400"/>
          </a:p>
        </p:txBody>
      </p:sp>
      <p:pic>
        <p:nvPicPr>
          <p:cNvPr id="378" name="Google Shape;378;p44"/>
          <p:cNvPicPr preferRelativeResize="0"/>
          <p:nvPr/>
        </p:nvPicPr>
        <p:blipFill>
          <a:blip r:embed="rId3">
            <a:alphaModFix/>
          </a:blip>
          <a:stretch>
            <a:fillRect/>
          </a:stretch>
        </p:blipFill>
        <p:spPr>
          <a:xfrm>
            <a:off x="3857616" y="574550"/>
            <a:ext cx="4152900" cy="4438650"/>
          </a:xfrm>
          <a:prstGeom prst="rect">
            <a:avLst/>
          </a:prstGeom>
          <a:noFill/>
          <a:ln>
            <a:noFill/>
          </a:ln>
        </p:spPr>
      </p:pic>
    </p:spTree>
    <p:extLst>
      <p:ext uri="{BB962C8B-B14F-4D97-AF65-F5344CB8AC3E}">
        <p14:creationId xmlns:p14="http://schemas.microsoft.com/office/powerpoint/2010/main" val="3341535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2400" dirty="0">
                <a:solidFill>
                  <a:schemeClr val="accent1"/>
                </a:solidFill>
              </a:rPr>
              <a:t>Multidimensional biases, gaps and uncertainties</a:t>
            </a:r>
            <a:endParaRPr lang="pt-BR" sz="2400" dirty="0">
              <a:solidFill>
                <a:schemeClr val="accent1"/>
              </a:solidFill>
            </a:endParaRPr>
          </a:p>
        </p:txBody>
      </p:sp>
      <p:sp>
        <p:nvSpPr>
          <p:cNvPr id="3" name="Espaço Reservado para Número de Slide 2"/>
          <p:cNvSpPr>
            <a:spLocks noGrp="1"/>
          </p:cNvSpPr>
          <p:nvPr>
            <p:ph type="sldNum" sz="quarter" idx="12"/>
          </p:nvPr>
        </p:nvSpPr>
        <p:spPr/>
        <p:txBody>
          <a:bodyPr/>
          <a:lstStyle/>
          <a:p>
            <a:fld id="{62F5F272-98AA-4A60-BDDA-118F47179B4B}" type="slidenum">
              <a:rPr lang="pt-BR" smtClean="0"/>
              <a:t>6</a:t>
            </a:fld>
            <a:endParaRPr lang="pt-BR"/>
          </a:p>
        </p:txBody>
      </p:sp>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2000" y="1543827"/>
            <a:ext cx="6840000" cy="4837501"/>
          </a:xfrm>
          <a:prstGeom prst="rect">
            <a:avLst/>
          </a:prstGeom>
        </p:spPr>
      </p:pic>
      <p:sp>
        <p:nvSpPr>
          <p:cNvPr id="5" name="Google Shape;167;p5"/>
          <p:cNvSpPr/>
          <p:nvPr/>
        </p:nvSpPr>
        <p:spPr>
          <a:xfrm>
            <a:off x="6084168" y="6420730"/>
            <a:ext cx="2903936" cy="276999"/>
          </a:xfrm>
          <a:prstGeom prst="rect">
            <a:avLst/>
          </a:prstGeom>
          <a:noFill/>
          <a:ln>
            <a:noFill/>
          </a:ln>
        </p:spPr>
        <p:txBody>
          <a:bodyPr spcFirstLastPara="1" wrap="square" lIns="91425" tIns="45700" rIns="91425" bIns="45700" anchor="t" anchorCtr="0">
            <a:spAutoFit/>
          </a:bodyPr>
          <a:lstStyle/>
          <a:p>
            <a:pPr lvl="0" algn="r"/>
            <a:r>
              <a:rPr lang="nb-NO" sz="1200" dirty="0">
                <a:ea typeface="Calibri"/>
                <a:cs typeface="Calibri"/>
                <a:sym typeface="Calibri"/>
              </a:rPr>
              <a:t>Meyer et al. </a:t>
            </a:r>
            <a:r>
              <a:rPr lang="nb-NO" sz="1200" dirty="0" smtClean="0">
                <a:ea typeface="Calibri"/>
                <a:cs typeface="Calibri"/>
                <a:sym typeface="Calibri"/>
              </a:rPr>
              <a:t>(2016) Ecol </a:t>
            </a:r>
            <a:r>
              <a:rPr lang="nb-NO" sz="1200" dirty="0">
                <a:ea typeface="Calibri"/>
                <a:cs typeface="Calibri"/>
                <a:sym typeface="Calibri"/>
              </a:rPr>
              <a:t>Lett .</a:t>
            </a:r>
            <a:endParaRPr sz="1200" dirty="0">
              <a:latin typeface="Calibri"/>
              <a:ea typeface="Calibri"/>
              <a:cs typeface="Calibri"/>
              <a:sym typeface="Calibri"/>
            </a:endParaRPr>
          </a:p>
        </p:txBody>
      </p:sp>
    </p:spTree>
    <p:extLst>
      <p:ext uri="{BB962C8B-B14F-4D97-AF65-F5344CB8AC3E}">
        <p14:creationId xmlns:p14="http://schemas.microsoft.com/office/powerpoint/2010/main" val="30151597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2400" dirty="0" err="1" smtClean="0">
                <a:solidFill>
                  <a:schemeClr val="accent1"/>
                </a:solidFill>
              </a:rPr>
              <a:t>Biases</a:t>
            </a:r>
            <a:r>
              <a:rPr lang="pt-BR" sz="2400" dirty="0" smtClean="0">
                <a:solidFill>
                  <a:schemeClr val="accent1"/>
                </a:solidFill>
              </a:rPr>
              <a:t> </a:t>
            </a:r>
            <a:r>
              <a:rPr lang="pt-BR" sz="2400" dirty="0" err="1" smtClean="0">
                <a:solidFill>
                  <a:schemeClr val="accent1"/>
                </a:solidFill>
              </a:rPr>
              <a:t>and</a:t>
            </a:r>
            <a:r>
              <a:rPr lang="pt-BR" sz="2400" dirty="0" smtClean="0">
                <a:solidFill>
                  <a:schemeClr val="accent1"/>
                </a:solidFill>
              </a:rPr>
              <a:t> gaps in  </a:t>
            </a:r>
            <a:r>
              <a:rPr lang="pt-BR" sz="2400" dirty="0" err="1" smtClean="0">
                <a:solidFill>
                  <a:schemeClr val="accent1"/>
                </a:solidFill>
              </a:rPr>
              <a:t>biodiversity</a:t>
            </a:r>
            <a:r>
              <a:rPr lang="pt-BR" sz="2400" dirty="0" smtClean="0">
                <a:solidFill>
                  <a:schemeClr val="accent1"/>
                </a:solidFill>
              </a:rPr>
              <a:t> data</a:t>
            </a:r>
            <a:endParaRPr lang="pt-BR" sz="2400" dirty="0"/>
          </a:p>
        </p:txBody>
      </p:sp>
      <p:sp>
        <p:nvSpPr>
          <p:cNvPr id="3" name="Espaço Reservado para Número de Slide 2"/>
          <p:cNvSpPr>
            <a:spLocks noGrp="1"/>
          </p:cNvSpPr>
          <p:nvPr>
            <p:ph type="sldNum" sz="quarter" idx="12"/>
          </p:nvPr>
        </p:nvSpPr>
        <p:spPr/>
        <p:txBody>
          <a:bodyPr/>
          <a:lstStyle/>
          <a:p>
            <a:fld id="{62F5F272-98AA-4A60-BDDA-118F47179B4B}" type="slidenum">
              <a:rPr lang="pt-BR" smtClean="0"/>
              <a:t>7</a:t>
            </a:fld>
            <a:endParaRPr lang="pt-BR"/>
          </a:p>
        </p:txBody>
      </p:sp>
      <p:sp>
        <p:nvSpPr>
          <p:cNvPr id="4" name="Espaço Reservado para Conteúdo 3"/>
          <p:cNvSpPr>
            <a:spLocks noGrp="1"/>
          </p:cNvSpPr>
          <p:nvPr>
            <p:ph sz="quarter" idx="1"/>
          </p:nvPr>
        </p:nvSpPr>
        <p:spPr>
          <a:xfrm>
            <a:off x="320040" y="1665312"/>
            <a:ext cx="8503920" cy="4572000"/>
          </a:xfrm>
        </p:spPr>
        <p:txBody>
          <a:bodyPr>
            <a:normAutofit/>
          </a:bodyPr>
          <a:lstStyle/>
          <a:p>
            <a:r>
              <a:rPr lang="pt-PT" sz="2000" b="1" u="sng" dirty="0" smtClean="0"/>
              <a:t>Taxonomic: </a:t>
            </a:r>
          </a:p>
          <a:p>
            <a:pPr lvl="1"/>
            <a:r>
              <a:rPr lang="en-US" sz="2000" dirty="0">
                <a:solidFill>
                  <a:schemeClr val="tx1"/>
                </a:solidFill>
              </a:rPr>
              <a:t>Some species receive more attention, study, investment than </a:t>
            </a:r>
            <a:r>
              <a:rPr lang="en-US" sz="2000" dirty="0" smtClean="0">
                <a:solidFill>
                  <a:schemeClr val="tx1"/>
                </a:solidFill>
              </a:rPr>
              <a:t>others</a:t>
            </a:r>
          </a:p>
          <a:p>
            <a:pPr lvl="1"/>
            <a:r>
              <a:rPr lang="en-US" sz="2000" dirty="0" smtClean="0">
                <a:solidFill>
                  <a:schemeClr val="tx1"/>
                </a:solidFill>
              </a:rPr>
              <a:t>Incorrect </a:t>
            </a:r>
            <a:r>
              <a:rPr lang="en-US" sz="2000" dirty="0">
                <a:solidFill>
                  <a:schemeClr val="tx1"/>
                </a:solidFill>
              </a:rPr>
              <a:t>or incomplete taxonomic </a:t>
            </a:r>
            <a:r>
              <a:rPr lang="en-US" sz="2000" dirty="0" smtClean="0">
                <a:solidFill>
                  <a:schemeClr val="tx1"/>
                </a:solidFill>
              </a:rPr>
              <a:t>identification</a:t>
            </a:r>
          </a:p>
          <a:p>
            <a:pPr lvl="1"/>
            <a:endParaRPr lang="pt-PT" sz="2000" dirty="0">
              <a:solidFill>
                <a:schemeClr val="tx1"/>
              </a:solidFill>
            </a:endParaRPr>
          </a:p>
          <a:p>
            <a:r>
              <a:rPr lang="pt-PT" sz="2000" b="1" u="sng" dirty="0" smtClean="0"/>
              <a:t>Spatial:</a:t>
            </a:r>
          </a:p>
          <a:p>
            <a:pPr lvl="1"/>
            <a:r>
              <a:rPr lang="en-US" sz="2000" dirty="0">
                <a:solidFill>
                  <a:schemeClr val="tx1"/>
                </a:solidFill>
              </a:rPr>
              <a:t>Some </a:t>
            </a:r>
            <a:r>
              <a:rPr lang="en-US" sz="2000" dirty="0" smtClean="0">
                <a:solidFill>
                  <a:schemeClr val="tx1"/>
                </a:solidFill>
              </a:rPr>
              <a:t>regions/biomes </a:t>
            </a:r>
            <a:r>
              <a:rPr lang="en-US" sz="2000" dirty="0">
                <a:solidFill>
                  <a:schemeClr val="tx1"/>
                </a:solidFill>
              </a:rPr>
              <a:t>are better sampled than </a:t>
            </a:r>
            <a:r>
              <a:rPr lang="en-US" sz="2000" dirty="0" smtClean="0">
                <a:solidFill>
                  <a:schemeClr val="tx1"/>
                </a:solidFill>
              </a:rPr>
              <a:t>others</a:t>
            </a:r>
            <a:endParaRPr lang="en-US" sz="2000" dirty="0">
              <a:solidFill>
                <a:schemeClr val="tx1"/>
              </a:solidFill>
            </a:endParaRPr>
          </a:p>
          <a:p>
            <a:pPr lvl="1"/>
            <a:r>
              <a:rPr lang="en-US" sz="2000" dirty="0" smtClean="0">
                <a:solidFill>
                  <a:schemeClr val="tx1"/>
                </a:solidFill>
              </a:rPr>
              <a:t>Accessibility, </a:t>
            </a:r>
            <a:r>
              <a:rPr lang="pt-BR" sz="2000" dirty="0" err="1">
                <a:solidFill>
                  <a:schemeClr val="tx1"/>
                </a:solidFill>
              </a:rPr>
              <a:t>previously</a:t>
            </a:r>
            <a:r>
              <a:rPr lang="pt-BR" sz="2000" dirty="0">
                <a:solidFill>
                  <a:schemeClr val="tx1"/>
                </a:solidFill>
              </a:rPr>
              <a:t> </a:t>
            </a:r>
            <a:r>
              <a:rPr lang="pt-BR" sz="2000" dirty="0" err="1" smtClean="0">
                <a:solidFill>
                  <a:schemeClr val="tx1"/>
                </a:solidFill>
              </a:rPr>
              <a:t>sampled</a:t>
            </a:r>
            <a:r>
              <a:rPr lang="pt-BR" sz="2000" dirty="0" smtClean="0">
                <a:solidFill>
                  <a:schemeClr val="tx1"/>
                </a:solidFill>
              </a:rPr>
              <a:t>, </a:t>
            </a:r>
            <a:r>
              <a:rPr lang="en-US" sz="2000" dirty="0" smtClean="0">
                <a:solidFill>
                  <a:schemeClr val="tx1"/>
                </a:solidFill>
              </a:rPr>
              <a:t>proximity </a:t>
            </a:r>
            <a:r>
              <a:rPr lang="en-US" sz="2000" dirty="0">
                <a:solidFill>
                  <a:schemeClr val="tx1"/>
                </a:solidFill>
              </a:rPr>
              <a:t>to research </a:t>
            </a:r>
            <a:r>
              <a:rPr lang="en-US" sz="2000" dirty="0" smtClean="0">
                <a:solidFill>
                  <a:schemeClr val="tx1"/>
                </a:solidFill>
              </a:rPr>
              <a:t>centers…</a:t>
            </a:r>
          </a:p>
          <a:p>
            <a:pPr lvl="1"/>
            <a:endParaRPr lang="pt-BR" sz="2000" dirty="0" smtClean="0">
              <a:solidFill>
                <a:schemeClr val="tx1"/>
              </a:solidFill>
            </a:endParaRPr>
          </a:p>
          <a:p>
            <a:r>
              <a:rPr lang="pt-PT" sz="2000" b="1" u="sng" dirty="0" smtClean="0"/>
              <a:t>Temporal:</a:t>
            </a:r>
          </a:p>
          <a:p>
            <a:pPr lvl="1"/>
            <a:r>
              <a:rPr lang="en-US" sz="2000" dirty="0" smtClean="0">
                <a:solidFill>
                  <a:schemeClr val="tx1"/>
                </a:solidFill>
              </a:rPr>
              <a:t>Habitat </a:t>
            </a:r>
            <a:r>
              <a:rPr lang="en-US" sz="2000" dirty="0">
                <a:solidFill>
                  <a:schemeClr val="tx1"/>
                </a:solidFill>
              </a:rPr>
              <a:t>degradation, land cover and climate change </a:t>
            </a:r>
            <a:endParaRPr lang="en-US" sz="2000" dirty="0" smtClean="0">
              <a:solidFill>
                <a:schemeClr val="tx1"/>
              </a:solidFill>
            </a:endParaRPr>
          </a:p>
          <a:p>
            <a:pPr lvl="1"/>
            <a:r>
              <a:rPr lang="en-US" sz="2000" dirty="0" smtClean="0">
                <a:solidFill>
                  <a:schemeClr val="tx1"/>
                </a:solidFill>
              </a:rPr>
              <a:t>Modify </a:t>
            </a:r>
            <a:r>
              <a:rPr lang="en-US" sz="2000" dirty="0">
                <a:solidFill>
                  <a:schemeClr val="tx1"/>
                </a:solidFill>
              </a:rPr>
              <a:t>species assemblages </a:t>
            </a:r>
            <a:endParaRPr lang="en-US" sz="2000" dirty="0" smtClean="0">
              <a:solidFill>
                <a:schemeClr val="tx1"/>
              </a:solidFill>
            </a:endParaRPr>
          </a:p>
          <a:p>
            <a:pPr lvl="1"/>
            <a:r>
              <a:rPr lang="en-US" sz="2000" dirty="0">
                <a:solidFill>
                  <a:schemeClr val="tx1"/>
                </a:solidFill>
              </a:rPr>
              <a:t>I</a:t>
            </a:r>
            <a:r>
              <a:rPr lang="en-US" sz="2000" dirty="0" smtClean="0">
                <a:solidFill>
                  <a:schemeClr val="tx1"/>
                </a:solidFill>
              </a:rPr>
              <a:t>mpossible </a:t>
            </a:r>
            <a:r>
              <a:rPr lang="en-US" sz="2000" dirty="0">
                <a:solidFill>
                  <a:schemeClr val="tx1"/>
                </a:solidFill>
              </a:rPr>
              <a:t>to retry </a:t>
            </a:r>
            <a:r>
              <a:rPr lang="en-US" sz="2000" dirty="0" smtClean="0">
                <a:solidFill>
                  <a:schemeClr val="tx1"/>
                </a:solidFill>
              </a:rPr>
              <a:t>samples </a:t>
            </a:r>
            <a:endParaRPr lang="pt-BR" sz="2000" dirty="0">
              <a:solidFill>
                <a:schemeClr val="tx1"/>
              </a:solidFill>
            </a:endParaRPr>
          </a:p>
        </p:txBody>
      </p:sp>
    </p:spTree>
    <p:extLst>
      <p:ext uri="{BB962C8B-B14F-4D97-AF65-F5344CB8AC3E}">
        <p14:creationId xmlns:p14="http://schemas.microsoft.com/office/powerpoint/2010/main" val="42118009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fld id="{62F5F272-98AA-4A60-BDDA-118F47179B4B}" type="slidenum">
              <a:rPr lang="pt-BR" smtClean="0"/>
              <a:t>8</a:t>
            </a:fld>
            <a:endParaRPr lang="pt-BR"/>
          </a:p>
        </p:txBody>
      </p:sp>
      <p:grpSp>
        <p:nvGrpSpPr>
          <p:cNvPr id="17" name="Grupo 16"/>
          <p:cNvGrpSpPr/>
          <p:nvPr/>
        </p:nvGrpSpPr>
        <p:grpSpPr>
          <a:xfrm>
            <a:off x="1104002" y="1124744"/>
            <a:ext cx="6935996" cy="4464256"/>
            <a:chOff x="972424" y="1124744"/>
            <a:chExt cx="7272000" cy="4680520"/>
          </a:xfrm>
        </p:grpSpPr>
        <p:sp>
          <p:nvSpPr>
            <p:cNvPr id="16" name="Retângulo 15"/>
            <p:cNvSpPr/>
            <p:nvPr/>
          </p:nvSpPr>
          <p:spPr>
            <a:xfrm>
              <a:off x="972424" y="1124744"/>
              <a:ext cx="7272000" cy="46805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883"/>
            <a:stretch/>
          </p:blipFill>
          <p:spPr bwMode="auto">
            <a:xfrm>
              <a:off x="1026978" y="1269000"/>
              <a:ext cx="7090045" cy="43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 name="Grupo 3"/>
          <p:cNvGrpSpPr/>
          <p:nvPr/>
        </p:nvGrpSpPr>
        <p:grpSpPr>
          <a:xfrm>
            <a:off x="7452320" y="1556792"/>
            <a:ext cx="1152128" cy="4428512"/>
            <a:chOff x="7452320" y="1556792"/>
            <a:chExt cx="1152128" cy="4428512"/>
          </a:xfrm>
        </p:grpSpPr>
        <p:cxnSp>
          <p:nvCxnSpPr>
            <p:cNvPr id="5" name="Conector reto 4"/>
            <p:cNvCxnSpPr/>
            <p:nvPr/>
          </p:nvCxnSpPr>
          <p:spPr>
            <a:xfrm>
              <a:off x="8045015" y="1556792"/>
              <a:ext cx="559433"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Conector reto 8"/>
            <p:cNvCxnSpPr/>
            <p:nvPr/>
          </p:nvCxnSpPr>
          <p:spPr>
            <a:xfrm>
              <a:off x="8604448" y="1557304"/>
              <a:ext cx="0" cy="44280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p:nvPr/>
          </p:nvCxnSpPr>
          <p:spPr>
            <a:xfrm flipH="1">
              <a:off x="7452320" y="5985284"/>
              <a:ext cx="1152128" cy="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sp>
        <p:nvSpPr>
          <p:cNvPr id="14" name="Retângulo 13"/>
          <p:cNvSpPr/>
          <p:nvPr/>
        </p:nvSpPr>
        <p:spPr>
          <a:xfrm>
            <a:off x="3419872" y="5733256"/>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err="1" smtClean="0"/>
              <a:t>Taxonomic</a:t>
            </a:r>
            <a:r>
              <a:rPr lang="pt-BR" b="1" dirty="0" smtClean="0"/>
              <a:t> , </a:t>
            </a:r>
            <a:r>
              <a:rPr lang="pt-BR" b="1" dirty="0" err="1" smtClean="0"/>
              <a:t>Spatial</a:t>
            </a:r>
            <a:r>
              <a:rPr lang="pt-BR" b="1" dirty="0" smtClean="0"/>
              <a:t>, Temporal </a:t>
            </a:r>
            <a:endParaRPr lang="pt-BR" b="1" dirty="0"/>
          </a:p>
        </p:txBody>
      </p:sp>
      <p:sp>
        <p:nvSpPr>
          <p:cNvPr id="15" name="Retângulo 14"/>
          <p:cNvSpPr/>
          <p:nvPr/>
        </p:nvSpPr>
        <p:spPr>
          <a:xfrm>
            <a:off x="161764" y="368728"/>
            <a:ext cx="8820472" cy="61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err="1" smtClean="0"/>
              <a:t>Quality</a:t>
            </a:r>
            <a:r>
              <a:rPr lang="pt-BR" b="1" dirty="0" smtClean="0"/>
              <a:t> </a:t>
            </a:r>
            <a:r>
              <a:rPr lang="pt-BR" b="1" dirty="0" err="1"/>
              <a:t>of</a:t>
            </a:r>
            <a:r>
              <a:rPr lang="pt-BR" b="1" dirty="0"/>
              <a:t> </a:t>
            </a:r>
            <a:r>
              <a:rPr lang="pt-BR" b="1" dirty="0" err="1"/>
              <a:t>biodiversity</a:t>
            </a:r>
            <a:r>
              <a:rPr lang="pt-BR" b="1" dirty="0"/>
              <a:t> </a:t>
            </a:r>
            <a:r>
              <a:rPr lang="pt-BR" b="1" dirty="0" smtClean="0"/>
              <a:t>data:</a:t>
            </a:r>
            <a:r>
              <a:rPr lang="pt-BR" dirty="0" smtClean="0"/>
              <a:t> </a:t>
            </a:r>
            <a:r>
              <a:rPr lang="en-US" dirty="0" smtClean="0"/>
              <a:t>degree </a:t>
            </a:r>
            <a:r>
              <a:rPr lang="en-US" dirty="0"/>
              <a:t>of congruency between recorded data and </a:t>
            </a:r>
            <a:endParaRPr lang="en-US" dirty="0" smtClean="0"/>
          </a:p>
          <a:p>
            <a:pPr algn="ctr"/>
            <a:r>
              <a:rPr lang="en-US" dirty="0" smtClean="0"/>
              <a:t>current </a:t>
            </a:r>
            <a:r>
              <a:rPr lang="en-US" dirty="0"/>
              <a:t>conditions that </a:t>
            </a:r>
            <a:r>
              <a:rPr lang="en-US" dirty="0" smtClean="0"/>
              <a:t>the </a:t>
            </a:r>
            <a:r>
              <a:rPr lang="en-US" dirty="0"/>
              <a:t>historical data</a:t>
            </a:r>
            <a:br>
              <a:rPr lang="en-US" dirty="0"/>
            </a:br>
            <a:r>
              <a:rPr lang="en-US" dirty="0"/>
              <a:t>represents </a:t>
            </a:r>
            <a:br>
              <a:rPr lang="en-US" dirty="0"/>
            </a:br>
            <a:endParaRPr lang="pt-BR" dirty="0"/>
          </a:p>
        </p:txBody>
      </p:sp>
      <p:sp>
        <p:nvSpPr>
          <p:cNvPr id="12" name="Google Shape;167;p5"/>
          <p:cNvSpPr/>
          <p:nvPr/>
        </p:nvSpPr>
        <p:spPr>
          <a:xfrm>
            <a:off x="5004048" y="6420730"/>
            <a:ext cx="3984056" cy="276959"/>
          </a:xfrm>
          <a:prstGeom prst="rect">
            <a:avLst/>
          </a:prstGeom>
          <a:noFill/>
          <a:ln>
            <a:noFill/>
          </a:ln>
        </p:spPr>
        <p:txBody>
          <a:bodyPr spcFirstLastPara="1" wrap="square" lIns="91425" tIns="45700" rIns="91425" bIns="45700" anchor="t" anchorCtr="0">
            <a:spAutoFit/>
          </a:bodyPr>
          <a:lstStyle/>
          <a:p>
            <a:pPr lvl="0" algn="r"/>
            <a:r>
              <a:rPr lang="nb-NO" sz="1200" dirty="0">
                <a:ea typeface="Calibri"/>
                <a:cs typeface="Calibri"/>
                <a:sym typeface="Calibri"/>
              </a:rPr>
              <a:t>Meyer et al. </a:t>
            </a:r>
            <a:r>
              <a:rPr lang="nb-NO" sz="1200" dirty="0" smtClean="0">
                <a:ea typeface="Calibri"/>
                <a:cs typeface="Calibri"/>
                <a:sym typeface="Calibri"/>
              </a:rPr>
              <a:t>(2016) Ecol Lett; Hortal et al (2007) Conserv Biol</a:t>
            </a:r>
            <a:endParaRPr sz="1200" dirty="0">
              <a:latin typeface="Calibri"/>
              <a:ea typeface="Calibri"/>
              <a:cs typeface="Calibri"/>
              <a:sym typeface="Calibri"/>
            </a:endParaRPr>
          </a:p>
        </p:txBody>
      </p:sp>
    </p:spTree>
    <p:extLst>
      <p:ext uri="{BB962C8B-B14F-4D97-AF65-F5344CB8AC3E}">
        <p14:creationId xmlns:p14="http://schemas.microsoft.com/office/powerpoint/2010/main" val="32228523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2"/>
          </p:nvPr>
        </p:nvSpPr>
        <p:spPr/>
        <p:txBody>
          <a:bodyPr/>
          <a:lstStyle/>
          <a:p>
            <a:fld id="{62F5F272-98AA-4A60-BDDA-118F47179B4B}" type="slidenum">
              <a:rPr lang="pt-BR" smtClean="0"/>
              <a:t>9</a:t>
            </a:fld>
            <a:endParaRPr lang="pt-BR"/>
          </a:p>
        </p:txBody>
      </p:sp>
      <p:sp>
        <p:nvSpPr>
          <p:cNvPr id="3" name="Retângulo 2"/>
          <p:cNvSpPr/>
          <p:nvPr/>
        </p:nvSpPr>
        <p:spPr>
          <a:xfrm>
            <a:off x="161764" y="260648"/>
            <a:ext cx="8820472" cy="61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dirty="0" err="1">
                <a:solidFill>
                  <a:schemeClr val="bg1"/>
                </a:solidFill>
              </a:rPr>
              <a:t>How</a:t>
            </a:r>
            <a:r>
              <a:rPr lang="pt-BR" sz="2400" dirty="0">
                <a:solidFill>
                  <a:schemeClr val="bg1"/>
                </a:solidFill>
              </a:rPr>
              <a:t> </a:t>
            </a:r>
            <a:r>
              <a:rPr lang="pt-BR" sz="2400" dirty="0" err="1">
                <a:solidFill>
                  <a:schemeClr val="bg1"/>
                </a:solidFill>
              </a:rPr>
              <a:t>to</a:t>
            </a:r>
            <a:r>
              <a:rPr lang="pt-BR" sz="2400" dirty="0">
                <a:solidFill>
                  <a:schemeClr val="bg1"/>
                </a:solidFill>
              </a:rPr>
              <a:t> </a:t>
            </a:r>
            <a:r>
              <a:rPr lang="pt-BR" sz="2400" dirty="0" err="1">
                <a:solidFill>
                  <a:schemeClr val="bg1"/>
                </a:solidFill>
              </a:rPr>
              <a:t>map</a:t>
            </a:r>
            <a:r>
              <a:rPr lang="pt-BR" sz="2400" dirty="0">
                <a:solidFill>
                  <a:schemeClr val="bg1"/>
                </a:solidFill>
              </a:rPr>
              <a:t> gaps </a:t>
            </a:r>
            <a:r>
              <a:rPr lang="pt-BR" sz="2400" dirty="0" err="1">
                <a:solidFill>
                  <a:schemeClr val="bg1"/>
                </a:solidFill>
              </a:rPr>
              <a:t>and</a:t>
            </a:r>
            <a:r>
              <a:rPr lang="pt-BR" sz="2400" dirty="0">
                <a:solidFill>
                  <a:schemeClr val="bg1"/>
                </a:solidFill>
              </a:rPr>
              <a:t> </a:t>
            </a:r>
            <a:r>
              <a:rPr lang="pt-BR" sz="2400" dirty="0" err="1">
                <a:solidFill>
                  <a:schemeClr val="bg1"/>
                </a:solidFill>
              </a:rPr>
              <a:t>measure</a:t>
            </a:r>
            <a:r>
              <a:rPr lang="pt-BR" sz="2400" dirty="0">
                <a:solidFill>
                  <a:schemeClr val="bg1"/>
                </a:solidFill>
              </a:rPr>
              <a:t> data </a:t>
            </a:r>
            <a:r>
              <a:rPr lang="pt-BR" sz="2400" dirty="0" err="1">
                <a:solidFill>
                  <a:schemeClr val="bg1"/>
                </a:solidFill>
              </a:rPr>
              <a:t>quality</a:t>
            </a:r>
            <a:r>
              <a:rPr lang="pt-BR" sz="2400" dirty="0">
                <a:solidFill>
                  <a:schemeClr val="bg1"/>
                </a:solidFill>
              </a:rPr>
              <a:t> ?</a:t>
            </a:r>
          </a:p>
        </p:txBody>
      </p:sp>
      <p:sp>
        <p:nvSpPr>
          <p:cNvPr id="4" name="Retângulo 3"/>
          <p:cNvSpPr/>
          <p:nvPr/>
        </p:nvSpPr>
        <p:spPr>
          <a:xfrm>
            <a:off x="381820" y="1437928"/>
            <a:ext cx="8294636" cy="12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numCol="2" rtlCol="0" anchor="t"/>
          <a:lstStyle/>
          <a:p>
            <a:pPr marL="174625" indent="-174625">
              <a:buFontTx/>
              <a:buChar char="-"/>
            </a:pPr>
            <a:r>
              <a:rPr lang="pt-BR" dirty="0" err="1" smtClean="0">
                <a:solidFill>
                  <a:schemeClr val="tx1"/>
                </a:solidFill>
              </a:rPr>
              <a:t>Based</a:t>
            </a:r>
            <a:r>
              <a:rPr lang="pt-BR" dirty="0" smtClean="0">
                <a:solidFill>
                  <a:schemeClr val="tx1"/>
                </a:solidFill>
              </a:rPr>
              <a:t> </a:t>
            </a:r>
            <a:r>
              <a:rPr lang="pt-BR" dirty="0" err="1" smtClean="0">
                <a:solidFill>
                  <a:schemeClr val="tx1"/>
                </a:solidFill>
              </a:rPr>
              <a:t>on</a:t>
            </a:r>
            <a:r>
              <a:rPr lang="pt-BR" dirty="0" smtClean="0">
                <a:solidFill>
                  <a:schemeClr val="tx1"/>
                </a:solidFill>
              </a:rPr>
              <a:t> </a:t>
            </a:r>
            <a:r>
              <a:rPr lang="pt-BR" dirty="0" err="1" smtClean="0">
                <a:solidFill>
                  <a:schemeClr val="tx1"/>
                </a:solidFill>
              </a:rPr>
              <a:t>raw</a:t>
            </a:r>
            <a:r>
              <a:rPr lang="pt-BR" dirty="0" smtClean="0">
                <a:solidFill>
                  <a:schemeClr val="tx1"/>
                </a:solidFill>
              </a:rPr>
              <a:t> data</a:t>
            </a:r>
          </a:p>
          <a:p>
            <a:pPr marL="174625" indent="-174625">
              <a:buFontTx/>
              <a:buChar char="-"/>
            </a:pPr>
            <a:r>
              <a:rPr lang="pt-BR" dirty="0" smtClean="0">
                <a:solidFill>
                  <a:schemeClr val="tx1"/>
                </a:solidFill>
              </a:rPr>
              <a:t>No </a:t>
            </a:r>
            <a:r>
              <a:rPr lang="pt-BR" dirty="0" err="1" smtClean="0">
                <a:solidFill>
                  <a:schemeClr val="tx1"/>
                </a:solidFill>
              </a:rPr>
              <a:t>minimum</a:t>
            </a:r>
            <a:r>
              <a:rPr lang="pt-BR" dirty="0" smtClean="0">
                <a:solidFill>
                  <a:schemeClr val="tx1"/>
                </a:solidFill>
              </a:rPr>
              <a:t> N. </a:t>
            </a:r>
            <a:r>
              <a:rPr lang="pt-BR" dirty="0" err="1" smtClean="0">
                <a:solidFill>
                  <a:schemeClr val="tx1"/>
                </a:solidFill>
              </a:rPr>
              <a:t>records</a:t>
            </a:r>
            <a:endParaRPr lang="pt-BR" dirty="0" smtClean="0">
              <a:solidFill>
                <a:schemeClr val="tx1"/>
              </a:solidFill>
            </a:endParaRPr>
          </a:p>
          <a:p>
            <a:pPr marL="174625" indent="-174625">
              <a:buFontTx/>
              <a:buChar char="-"/>
            </a:pPr>
            <a:r>
              <a:rPr lang="pt-BR" dirty="0" smtClean="0">
                <a:solidFill>
                  <a:schemeClr val="tx1"/>
                </a:solidFill>
              </a:rPr>
              <a:t>No </a:t>
            </a:r>
            <a:r>
              <a:rPr lang="pt-BR" dirty="0" err="1" smtClean="0">
                <a:solidFill>
                  <a:schemeClr val="tx1"/>
                </a:solidFill>
              </a:rPr>
              <a:t>estimations</a:t>
            </a:r>
            <a:endParaRPr lang="pt-BR" dirty="0">
              <a:solidFill>
                <a:schemeClr val="tx1"/>
              </a:solidFill>
            </a:endParaRPr>
          </a:p>
          <a:p>
            <a:pPr marL="174625" indent="-174625">
              <a:buFontTx/>
              <a:buChar char="-"/>
            </a:pPr>
            <a:r>
              <a:rPr lang="pt-BR" dirty="0" err="1" smtClean="0">
                <a:solidFill>
                  <a:schemeClr val="tx1"/>
                </a:solidFill>
              </a:rPr>
              <a:t>Three</a:t>
            </a:r>
            <a:r>
              <a:rPr lang="pt-BR" dirty="0" smtClean="0">
                <a:solidFill>
                  <a:schemeClr val="tx1"/>
                </a:solidFill>
              </a:rPr>
              <a:t> </a:t>
            </a:r>
            <a:r>
              <a:rPr lang="pt-BR" dirty="0" err="1" smtClean="0">
                <a:solidFill>
                  <a:schemeClr val="tx1"/>
                </a:solidFill>
              </a:rPr>
              <a:t>algorithms</a:t>
            </a:r>
            <a:endParaRPr lang="pt-BR" dirty="0" smtClean="0">
              <a:solidFill>
                <a:schemeClr val="tx1"/>
              </a:solidFill>
            </a:endParaRPr>
          </a:p>
        </p:txBody>
      </p:sp>
      <p:sp>
        <p:nvSpPr>
          <p:cNvPr id="5" name="Retângulo 4"/>
          <p:cNvSpPr/>
          <p:nvPr/>
        </p:nvSpPr>
        <p:spPr>
          <a:xfrm>
            <a:off x="381820" y="980728"/>
            <a:ext cx="2376264"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err="1" smtClean="0">
                <a:solidFill>
                  <a:schemeClr val="tx1"/>
                </a:solidFill>
              </a:rPr>
              <a:t>Ignorance</a:t>
            </a:r>
            <a:r>
              <a:rPr lang="pt-BR" b="1" dirty="0" smtClean="0">
                <a:solidFill>
                  <a:schemeClr val="tx1"/>
                </a:solidFill>
              </a:rPr>
              <a:t> Score</a:t>
            </a:r>
            <a:endParaRPr lang="pt-BR" b="1" dirty="0">
              <a:solidFill>
                <a:schemeClr val="tx1"/>
              </a:solidFill>
            </a:endParaRPr>
          </a:p>
        </p:txBody>
      </p:sp>
      <p:sp>
        <p:nvSpPr>
          <p:cNvPr id="6" name="Retângulo 5"/>
          <p:cNvSpPr/>
          <p:nvPr/>
        </p:nvSpPr>
        <p:spPr>
          <a:xfrm>
            <a:off x="381820" y="3236708"/>
            <a:ext cx="8294636" cy="12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numCol="2" rtlCol="0" anchor="t"/>
          <a:lstStyle/>
          <a:p>
            <a:pPr marL="177800" indent="-177800">
              <a:buFontTx/>
              <a:buChar char="-"/>
            </a:pPr>
            <a:r>
              <a:rPr lang="pt-BR" dirty="0" err="1" smtClean="0">
                <a:solidFill>
                  <a:schemeClr val="tx1"/>
                </a:solidFill>
              </a:rPr>
              <a:t>Based</a:t>
            </a:r>
            <a:r>
              <a:rPr lang="pt-BR" dirty="0" smtClean="0">
                <a:solidFill>
                  <a:schemeClr val="tx1"/>
                </a:solidFill>
              </a:rPr>
              <a:t> </a:t>
            </a:r>
            <a:r>
              <a:rPr lang="pt-BR" dirty="0" err="1" smtClean="0">
                <a:solidFill>
                  <a:schemeClr val="tx1"/>
                </a:solidFill>
              </a:rPr>
              <a:t>on</a:t>
            </a:r>
            <a:r>
              <a:rPr lang="pt-BR" dirty="0" smtClean="0">
                <a:solidFill>
                  <a:schemeClr val="tx1"/>
                </a:solidFill>
              </a:rPr>
              <a:t> </a:t>
            </a:r>
            <a:r>
              <a:rPr lang="pt-BR" dirty="0" err="1">
                <a:solidFill>
                  <a:schemeClr val="tx1"/>
                </a:solidFill>
              </a:rPr>
              <a:t>accumulation</a:t>
            </a:r>
            <a:r>
              <a:rPr lang="pt-BR" dirty="0">
                <a:solidFill>
                  <a:schemeClr val="tx1"/>
                </a:solidFill>
              </a:rPr>
              <a:t> </a:t>
            </a:r>
            <a:r>
              <a:rPr lang="pt-BR" dirty="0" smtClean="0">
                <a:solidFill>
                  <a:schemeClr val="tx1"/>
                </a:solidFill>
              </a:rPr>
              <a:t>curves</a:t>
            </a:r>
          </a:p>
          <a:p>
            <a:pPr marL="177800" indent="-177800">
              <a:buFontTx/>
              <a:buChar char="-"/>
            </a:pPr>
            <a:r>
              <a:rPr lang="pt-BR" dirty="0" err="1" smtClean="0">
                <a:solidFill>
                  <a:schemeClr val="tx1"/>
                </a:solidFill>
              </a:rPr>
              <a:t>Minimum</a:t>
            </a:r>
            <a:r>
              <a:rPr lang="pt-BR" dirty="0" smtClean="0">
                <a:solidFill>
                  <a:schemeClr val="tx1"/>
                </a:solidFill>
              </a:rPr>
              <a:t> N. </a:t>
            </a:r>
            <a:r>
              <a:rPr lang="pt-BR" dirty="0" err="1" smtClean="0">
                <a:solidFill>
                  <a:schemeClr val="tx1"/>
                </a:solidFill>
              </a:rPr>
              <a:t>records</a:t>
            </a:r>
            <a:r>
              <a:rPr lang="pt-BR" dirty="0" smtClean="0">
                <a:solidFill>
                  <a:schemeClr val="tx1"/>
                </a:solidFill>
              </a:rPr>
              <a:t> </a:t>
            </a:r>
          </a:p>
          <a:p>
            <a:pPr marL="177800" indent="-177800">
              <a:buFontTx/>
              <a:buChar char="-"/>
            </a:pPr>
            <a:r>
              <a:rPr lang="pt-BR" dirty="0" err="1" smtClean="0">
                <a:solidFill>
                  <a:schemeClr val="tx1"/>
                </a:solidFill>
              </a:rPr>
              <a:t>Number</a:t>
            </a:r>
            <a:r>
              <a:rPr lang="pt-BR" dirty="0" smtClean="0">
                <a:solidFill>
                  <a:schemeClr val="tx1"/>
                </a:solidFill>
              </a:rPr>
              <a:t> </a:t>
            </a:r>
            <a:r>
              <a:rPr lang="pt-BR" dirty="0" err="1" smtClean="0">
                <a:solidFill>
                  <a:schemeClr val="tx1"/>
                </a:solidFill>
              </a:rPr>
              <a:t>of</a:t>
            </a:r>
            <a:r>
              <a:rPr lang="pt-BR" dirty="0" smtClean="0">
                <a:solidFill>
                  <a:schemeClr val="tx1"/>
                </a:solidFill>
              </a:rPr>
              <a:t> </a:t>
            </a:r>
            <a:r>
              <a:rPr lang="pt-BR" dirty="0" err="1" smtClean="0">
                <a:solidFill>
                  <a:schemeClr val="tx1"/>
                </a:solidFill>
              </a:rPr>
              <a:t>species</a:t>
            </a:r>
            <a:r>
              <a:rPr lang="pt-BR" dirty="0" smtClean="0">
                <a:solidFill>
                  <a:schemeClr val="tx1"/>
                </a:solidFill>
              </a:rPr>
              <a:t> </a:t>
            </a:r>
            <a:r>
              <a:rPr lang="pt-BR" dirty="0" err="1" smtClean="0">
                <a:solidFill>
                  <a:schemeClr val="tx1"/>
                </a:solidFill>
              </a:rPr>
              <a:t>is</a:t>
            </a:r>
            <a:r>
              <a:rPr lang="pt-BR" dirty="0" smtClean="0">
                <a:solidFill>
                  <a:schemeClr val="tx1"/>
                </a:solidFill>
              </a:rPr>
              <a:t> </a:t>
            </a:r>
            <a:r>
              <a:rPr lang="pt-BR" dirty="0" err="1" smtClean="0">
                <a:solidFill>
                  <a:schemeClr val="tx1"/>
                </a:solidFill>
              </a:rPr>
              <a:t>estimated</a:t>
            </a:r>
            <a:endParaRPr lang="pt-BR" dirty="0">
              <a:solidFill>
                <a:schemeClr val="tx1"/>
              </a:solidFill>
            </a:endParaRPr>
          </a:p>
          <a:p>
            <a:endParaRPr lang="pt-BR" dirty="0" smtClean="0">
              <a:solidFill>
                <a:schemeClr val="tx1"/>
              </a:solidFill>
            </a:endParaRPr>
          </a:p>
        </p:txBody>
      </p:sp>
      <p:sp>
        <p:nvSpPr>
          <p:cNvPr id="7" name="Retângulo 6"/>
          <p:cNvSpPr/>
          <p:nvPr/>
        </p:nvSpPr>
        <p:spPr>
          <a:xfrm>
            <a:off x="381820" y="2780928"/>
            <a:ext cx="2376264"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err="1" smtClean="0">
                <a:solidFill>
                  <a:schemeClr val="tx1"/>
                </a:solidFill>
              </a:rPr>
              <a:t>Completeness</a:t>
            </a:r>
            <a:endParaRPr lang="pt-BR" b="1" dirty="0">
              <a:solidFill>
                <a:schemeClr val="tx1"/>
              </a:solidFill>
            </a:endParaRPr>
          </a:p>
        </p:txBody>
      </p:sp>
      <p:cxnSp>
        <p:nvCxnSpPr>
          <p:cNvPr id="10" name="Conector reto 9"/>
          <p:cNvCxnSpPr/>
          <p:nvPr/>
        </p:nvCxnSpPr>
        <p:spPr>
          <a:xfrm>
            <a:off x="6321944" y="2067928"/>
            <a:ext cx="1944216" cy="0"/>
          </a:xfrm>
          <a:prstGeom prst="line">
            <a:avLst/>
          </a:prstGeom>
          <a:ln w="3175"/>
        </p:spPr>
        <p:style>
          <a:lnRef idx="1">
            <a:schemeClr val="dk1"/>
          </a:lnRef>
          <a:fillRef idx="0">
            <a:schemeClr val="dk1"/>
          </a:fillRef>
          <a:effectRef idx="0">
            <a:schemeClr val="dk1"/>
          </a:effectRef>
          <a:fontRef idx="minor">
            <a:schemeClr val="tx1"/>
          </a:fontRef>
        </p:style>
      </p:cxnSp>
      <p:cxnSp>
        <p:nvCxnSpPr>
          <p:cNvPr id="11" name="Conector reto 10"/>
          <p:cNvCxnSpPr/>
          <p:nvPr/>
        </p:nvCxnSpPr>
        <p:spPr>
          <a:xfrm>
            <a:off x="6321944" y="3866708"/>
            <a:ext cx="1944216" cy="0"/>
          </a:xfrm>
          <a:prstGeom prst="line">
            <a:avLst/>
          </a:prstGeom>
          <a:ln w="3175"/>
        </p:spPr>
        <p:style>
          <a:lnRef idx="1">
            <a:schemeClr val="dk1"/>
          </a:lnRef>
          <a:fillRef idx="0">
            <a:schemeClr val="dk1"/>
          </a:fillRef>
          <a:effectRef idx="0">
            <a:schemeClr val="dk1"/>
          </a:effectRef>
          <a:fontRef idx="minor">
            <a:schemeClr val="tx1"/>
          </a:fontRef>
        </p:style>
      </p:cxnSp>
      <p:sp>
        <p:nvSpPr>
          <p:cNvPr id="12" name="CaixaDeTexto 11"/>
          <p:cNvSpPr txBox="1"/>
          <p:nvPr/>
        </p:nvSpPr>
        <p:spPr>
          <a:xfrm>
            <a:off x="5929578" y="1883262"/>
            <a:ext cx="410690" cy="369332"/>
          </a:xfrm>
          <a:prstGeom prst="rect">
            <a:avLst/>
          </a:prstGeom>
          <a:noFill/>
        </p:spPr>
        <p:txBody>
          <a:bodyPr wrap="none" rtlCol="0">
            <a:spAutoFit/>
          </a:bodyPr>
          <a:lstStyle/>
          <a:p>
            <a:r>
              <a:rPr lang="pt-BR" dirty="0" smtClean="0"/>
              <a:t>IS:</a:t>
            </a:r>
            <a:endParaRPr lang="pt-BR" dirty="0"/>
          </a:p>
        </p:txBody>
      </p:sp>
      <p:sp>
        <p:nvSpPr>
          <p:cNvPr id="13" name="CaixaDeTexto 12"/>
          <p:cNvSpPr txBox="1"/>
          <p:nvPr/>
        </p:nvSpPr>
        <p:spPr>
          <a:xfrm>
            <a:off x="5929578" y="3682042"/>
            <a:ext cx="370614" cy="369332"/>
          </a:xfrm>
          <a:prstGeom prst="rect">
            <a:avLst/>
          </a:prstGeom>
          <a:noFill/>
        </p:spPr>
        <p:txBody>
          <a:bodyPr wrap="none" rtlCol="0">
            <a:spAutoFit/>
          </a:bodyPr>
          <a:lstStyle/>
          <a:p>
            <a:r>
              <a:rPr lang="pt-BR" dirty="0" smtClean="0"/>
              <a:t>C:</a:t>
            </a:r>
            <a:endParaRPr lang="pt-BR" dirty="0"/>
          </a:p>
        </p:txBody>
      </p:sp>
      <p:sp>
        <p:nvSpPr>
          <p:cNvPr id="14" name="CaixaDeTexto 13"/>
          <p:cNvSpPr txBox="1"/>
          <p:nvPr/>
        </p:nvSpPr>
        <p:spPr>
          <a:xfrm>
            <a:off x="6228184" y="1744763"/>
            <a:ext cx="2131737" cy="646331"/>
          </a:xfrm>
          <a:prstGeom prst="rect">
            <a:avLst/>
          </a:prstGeom>
          <a:noFill/>
        </p:spPr>
        <p:txBody>
          <a:bodyPr wrap="none" rtlCol="0">
            <a:spAutoFit/>
          </a:bodyPr>
          <a:lstStyle/>
          <a:p>
            <a:pPr algn="ctr"/>
            <a:r>
              <a:rPr lang="pt-BR" dirty="0"/>
              <a:t>N. </a:t>
            </a:r>
            <a:r>
              <a:rPr lang="pt-BR" dirty="0" err="1"/>
              <a:t>records</a:t>
            </a:r>
            <a:endParaRPr lang="pt-BR" dirty="0"/>
          </a:p>
          <a:p>
            <a:pPr algn="ctr"/>
            <a:r>
              <a:rPr lang="pt-BR" dirty="0"/>
              <a:t>N. </a:t>
            </a:r>
            <a:r>
              <a:rPr lang="pt-BR" dirty="0" err="1"/>
              <a:t>maximum</a:t>
            </a:r>
            <a:r>
              <a:rPr lang="pt-BR" dirty="0"/>
              <a:t> </a:t>
            </a:r>
            <a:r>
              <a:rPr lang="pt-BR" dirty="0" err="1" smtClean="0"/>
              <a:t>records</a:t>
            </a:r>
            <a:endParaRPr lang="pt-BR" dirty="0"/>
          </a:p>
        </p:txBody>
      </p:sp>
      <p:sp>
        <p:nvSpPr>
          <p:cNvPr id="15" name="CaixaDeTexto 14"/>
          <p:cNvSpPr txBox="1"/>
          <p:nvPr/>
        </p:nvSpPr>
        <p:spPr>
          <a:xfrm>
            <a:off x="6529388" y="3543543"/>
            <a:ext cx="1529329" cy="646331"/>
          </a:xfrm>
          <a:prstGeom prst="rect">
            <a:avLst/>
          </a:prstGeom>
          <a:noFill/>
        </p:spPr>
        <p:txBody>
          <a:bodyPr wrap="none" rtlCol="0">
            <a:spAutoFit/>
          </a:bodyPr>
          <a:lstStyle/>
          <a:p>
            <a:pPr algn="ctr"/>
            <a:r>
              <a:rPr lang="pt-BR" dirty="0"/>
              <a:t>N. </a:t>
            </a:r>
            <a:r>
              <a:rPr lang="pt-BR" dirty="0" err="1"/>
              <a:t>Species</a:t>
            </a:r>
            <a:r>
              <a:rPr lang="pt-BR" dirty="0"/>
              <a:t> </a:t>
            </a:r>
            <a:r>
              <a:rPr lang="pt-BR" dirty="0" err="1"/>
              <a:t>obs</a:t>
            </a:r>
            <a:endParaRPr lang="pt-BR" dirty="0"/>
          </a:p>
          <a:p>
            <a:pPr algn="ctr"/>
            <a:r>
              <a:rPr lang="pt-BR" dirty="0"/>
              <a:t>N. </a:t>
            </a:r>
            <a:r>
              <a:rPr lang="pt-BR" dirty="0" err="1"/>
              <a:t>Species</a:t>
            </a:r>
            <a:r>
              <a:rPr lang="pt-BR" dirty="0"/>
              <a:t> </a:t>
            </a:r>
            <a:r>
              <a:rPr lang="pt-BR" dirty="0" err="1" smtClean="0"/>
              <a:t>exp</a:t>
            </a:r>
            <a:endParaRPr lang="pt-BR" dirty="0"/>
          </a:p>
        </p:txBody>
      </p:sp>
      <p:sp>
        <p:nvSpPr>
          <p:cNvPr id="16" name="Retângulo 15"/>
          <p:cNvSpPr/>
          <p:nvPr/>
        </p:nvSpPr>
        <p:spPr>
          <a:xfrm>
            <a:off x="381820" y="5036908"/>
            <a:ext cx="8294636" cy="12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numCol="2" rtlCol="0" anchor="t"/>
          <a:lstStyle/>
          <a:p>
            <a:pPr marL="182563" indent="-182563">
              <a:buFontTx/>
              <a:buChar char="-"/>
            </a:pPr>
            <a:r>
              <a:rPr lang="pt-BR" dirty="0" err="1" smtClean="0">
                <a:solidFill>
                  <a:schemeClr val="tx1"/>
                </a:solidFill>
              </a:rPr>
              <a:t>Based</a:t>
            </a:r>
            <a:r>
              <a:rPr lang="pt-BR" dirty="0" smtClean="0">
                <a:solidFill>
                  <a:schemeClr val="tx1"/>
                </a:solidFill>
              </a:rPr>
              <a:t> </a:t>
            </a:r>
            <a:r>
              <a:rPr lang="pt-BR" dirty="0" err="1" smtClean="0">
                <a:solidFill>
                  <a:schemeClr val="tx1"/>
                </a:solidFill>
              </a:rPr>
              <a:t>on</a:t>
            </a:r>
            <a:r>
              <a:rPr lang="pt-BR" dirty="0" smtClean="0">
                <a:solidFill>
                  <a:schemeClr val="tx1"/>
                </a:solidFill>
              </a:rPr>
              <a:t> </a:t>
            </a:r>
            <a:r>
              <a:rPr lang="pt-BR" dirty="0" err="1" smtClean="0">
                <a:solidFill>
                  <a:schemeClr val="tx1"/>
                </a:solidFill>
              </a:rPr>
              <a:t>multiple</a:t>
            </a:r>
            <a:r>
              <a:rPr lang="pt-BR" dirty="0" smtClean="0">
                <a:solidFill>
                  <a:schemeClr val="tx1"/>
                </a:solidFill>
              </a:rPr>
              <a:t> data</a:t>
            </a:r>
          </a:p>
          <a:p>
            <a:pPr marL="174625" indent="-174625">
              <a:buFontTx/>
              <a:buChar char="-"/>
            </a:pPr>
            <a:r>
              <a:rPr lang="pt-BR" dirty="0" err="1">
                <a:solidFill>
                  <a:schemeClr val="tx1"/>
                </a:solidFill>
              </a:rPr>
              <a:t>Minimum</a:t>
            </a:r>
            <a:r>
              <a:rPr lang="pt-BR" dirty="0">
                <a:solidFill>
                  <a:schemeClr val="tx1"/>
                </a:solidFill>
              </a:rPr>
              <a:t> N. </a:t>
            </a:r>
            <a:r>
              <a:rPr lang="pt-BR" dirty="0" err="1">
                <a:solidFill>
                  <a:schemeClr val="tx1"/>
                </a:solidFill>
              </a:rPr>
              <a:t>records</a:t>
            </a:r>
            <a:endParaRPr lang="pt-BR" dirty="0">
              <a:solidFill>
                <a:schemeClr val="tx1"/>
              </a:solidFill>
            </a:endParaRPr>
          </a:p>
          <a:p>
            <a:pPr marL="182563" indent="-182563">
              <a:buFontTx/>
              <a:buChar char="-"/>
            </a:pPr>
            <a:endParaRPr lang="pt-BR" dirty="0">
              <a:solidFill>
                <a:schemeClr val="tx1"/>
              </a:solidFill>
            </a:endParaRPr>
          </a:p>
        </p:txBody>
      </p:sp>
      <p:sp>
        <p:nvSpPr>
          <p:cNvPr id="17" name="Retângulo 16"/>
          <p:cNvSpPr/>
          <p:nvPr/>
        </p:nvSpPr>
        <p:spPr>
          <a:xfrm>
            <a:off x="381820" y="4581128"/>
            <a:ext cx="2376264"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err="1" smtClean="0">
                <a:solidFill>
                  <a:schemeClr val="tx1"/>
                </a:solidFill>
              </a:rPr>
              <a:t>MoBIs</a:t>
            </a:r>
            <a:endParaRPr lang="pt-BR" b="1" dirty="0">
              <a:solidFill>
                <a:schemeClr val="tx1"/>
              </a:solidFill>
            </a:endParaRPr>
          </a:p>
        </p:txBody>
      </p:sp>
      <p:sp>
        <p:nvSpPr>
          <p:cNvPr id="8" name="CaixaDeTexto 7"/>
          <p:cNvSpPr txBox="1"/>
          <p:nvPr/>
        </p:nvSpPr>
        <p:spPr>
          <a:xfrm>
            <a:off x="3779912" y="5038328"/>
            <a:ext cx="1978490" cy="646331"/>
          </a:xfrm>
          <a:prstGeom prst="rect">
            <a:avLst/>
          </a:prstGeom>
          <a:noFill/>
        </p:spPr>
        <p:txBody>
          <a:bodyPr wrap="none" rtlCol="0">
            <a:spAutoFit/>
          </a:bodyPr>
          <a:lstStyle/>
          <a:p>
            <a:pPr marL="174625" indent="-174625">
              <a:buFontTx/>
              <a:buChar char="-"/>
            </a:pPr>
            <a:r>
              <a:rPr lang="pt-BR" dirty="0" smtClean="0"/>
              <a:t>0</a:t>
            </a:r>
            <a:r>
              <a:rPr lang="pt-BR" dirty="0"/>
              <a:t>: </a:t>
            </a:r>
            <a:r>
              <a:rPr lang="pt-BR" dirty="0" err="1"/>
              <a:t>low</a:t>
            </a:r>
            <a:r>
              <a:rPr lang="pt-BR" dirty="0"/>
              <a:t> </a:t>
            </a:r>
            <a:r>
              <a:rPr lang="pt-BR" dirty="0" err="1"/>
              <a:t>ignorance</a:t>
            </a:r>
            <a:endParaRPr lang="pt-BR" dirty="0"/>
          </a:p>
          <a:p>
            <a:pPr marL="174625" indent="-174625">
              <a:buFontTx/>
              <a:buChar char="-"/>
            </a:pPr>
            <a:r>
              <a:rPr lang="pt-BR" dirty="0"/>
              <a:t>1: high </a:t>
            </a:r>
            <a:r>
              <a:rPr lang="pt-BR" dirty="0" err="1" smtClean="0"/>
              <a:t>ignorance</a:t>
            </a:r>
            <a:endParaRPr lang="pt-BR" dirty="0"/>
          </a:p>
        </p:txBody>
      </p:sp>
      <p:sp>
        <p:nvSpPr>
          <p:cNvPr id="9" name="CaixaDeTexto 8"/>
          <p:cNvSpPr txBox="1"/>
          <p:nvPr/>
        </p:nvSpPr>
        <p:spPr>
          <a:xfrm>
            <a:off x="3779912" y="3236708"/>
            <a:ext cx="1648978" cy="923330"/>
          </a:xfrm>
          <a:prstGeom prst="rect">
            <a:avLst/>
          </a:prstGeom>
          <a:noFill/>
        </p:spPr>
        <p:txBody>
          <a:bodyPr wrap="none" rtlCol="0">
            <a:spAutoFit/>
          </a:bodyPr>
          <a:lstStyle/>
          <a:p>
            <a:pPr marL="174625" indent="-174625">
              <a:buFontTx/>
              <a:buChar char="-"/>
            </a:pPr>
            <a:r>
              <a:rPr lang="pt-BR" dirty="0" smtClean="0"/>
              <a:t>0</a:t>
            </a:r>
            <a:r>
              <a:rPr lang="pt-BR" dirty="0"/>
              <a:t>: </a:t>
            </a:r>
            <a:r>
              <a:rPr lang="pt-BR" dirty="0" err="1"/>
              <a:t>incomplete</a:t>
            </a:r>
            <a:endParaRPr lang="pt-BR" dirty="0"/>
          </a:p>
          <a:p>
            <a:pPr marL="174625" indent="-174625">
              <a:buFontTx/>
              <a:buChar char="-"/>
            </a:pPr>
            <a:r>
              <a:rPr lang="pt-BR" dirty="0"/>
              <a:t>1: complete</a:t>
            </a:r>
          </a:p>
          <a:p>
            <a:endParaRPr lang="pt-BR" dirty="0"/>
          </a:p>
        </p:txBody>
      </p:sp>
      <p:sp>
        <p:nvSpPr>
          <p:cNvPr id="18" name="CaixaDeTexto 17"/>
          <p:cNvSpPr txBox="1"/>
          <p:nvPr/>
        </p:nvSpPr>
        <p:spPr>
          <a:xfrm>
            <a:off x="3779912" y="1437928"/>
            <a:ext cx="1891928" cy="923330"/>
          </a:xfrm>
          <a:prstGeom prst="rect">
            <a:avLst/>
          </a:prstGeom>
          <a:noFill/>
        </p:spPr>
        <p:txBody>
          <a:bodyPr wrap="none" rtlCol="0">
            <a:spAutoFit/>
          </a:bodyPr>
          <a:lstStyle/>
          <a:p>
            <a:pPr marL="88900" indent="-88900">
              <a:buFontTx/>
              <a:buChar char="-"/>
            </a:pPr>
            <a:r>
              <a:rPr lang="pt-BR" dirty="0" smtClean="0"/>
              <a:t>0</a:t>
            </a:r>
            <a:r>
              <a:rPr lang="pt-BR" dirty="0"/>
              <a:t>: </a:t>
            </a:r>
            <a:r>
              <a:rPr lang="pt-BR" dirty="0" err="1"/>
              <a:t>low</a:t>
            </a:r>
            <a:r>
              <a:rPr lang="pt-BR" dirty="0"/>
              <a:t> </a:t>
            </a:r>
            <a:r>
              <a:rPr lang="pt-BR" dirty="0" err="1"/>
              <a:t>ignorance</a:t>
            </a:r>
            <a:endParaRPr lang="pt-BR" dirty="0"/>
          </a:p>
          <a:p>
            <a:pPr marL="88900" indent="-88900">
              <a:buFontTx/>
              <a:buChar char="-"/>
            </a:pPr>
            <a:r>
              <a:rPr lang="pt-BR" dirty="0"/>
              <a:t>1: high </a:t>
            </a:r>
            <a:r>
              <a:rPr lang="pt-BR" dirty="0" err="1"/>
              <a:t>ignorance</a:t>
            </a:r>
            <a:endParaRPr lang="pt-BR" dirty="0"/>
          </a:p>
          <a:p>
            <a:endParaRPr lang="pt-BR" dirty="0"/>
          </a:p>
        </p:txBody>
      </p:sp>
      <p:sp>
        <p:nvSpPr>
          <p:cNvPr id="19" name="Retângulo 18"/>
          <p:cNvSpPr/>
          <p:nvPr/>
        </p:nvSpPr>
        <p:spPr>
          <a:xfrm>
            <a:off x="6156176" y="5205243"/>
            <a:ext cx="2286000" cy="923330"/>
          </a:xfrm>
          <a:prstGeom prst="rect">
            <a:avLst/>
          </a:prstGeom>
        </p:spPr>
        <p:txBody>
          <a:bodyPr>
            <a:spAutoFit/>
          </a:bodyPr>
          <a:lstStyle/>
          <a:p>
            <a:pPr lvl="0" algn="ctr"/>
            <a:r>
              <a:rPr lang="pt-BR" dirty="0" err="1" smtClean="0">
                <a:solidFill>
                  <a:prstClr val="black"/>
                </a:solidFill>
              </a:rPr>
              <a:t>Completeness</a:t>
            </a:r>
            <a:r>
              <a:rPr lang="pt-BR" dirty="0" smtClean="0">
                <a:solidFill>
                  <a:prstClr val="black"/>
                </a:solidFill>
              </a:rPr>
              <a:t> </a:t>
            </a:r>
            <a:endParaRPr lang="pt-BR" dirty="0">
              <a:solidFill>
                <a:prstClr val="black"/>
              </a:solidFill>
            </a:endParaRPr>
          </a:p>
          <a:p>
            <a:pPr lvl="0" algn="ctr"/>
            <a:r>
              <a:rPr lang="pt-BR" dirty="0" smtClean="0">
                <a:solidFill>
                  <a:prstClr val="black"/>
                </a:solidFill>
              </a:rPr>
              <a:t>+ </a:t>
            </a:r>
            <a:r>
              <a:rPr lang="pt-BR" dirty="0" err="1" smtClean="0">
                <a:solidFill>
                  <a:prstClr val="black"/>
                </a:solidFill>
              </a:rPr>
              <a:t>Taxonomic</a:t>
            </a:r>
            <a:r>
              <a:rPr lang="pt-BR" dirty="0" smtClean="0">
                <a:solidFill>
                  <a:prstClr val="black"/>
                </a:solidFill>
              </a:rPr>
              <a:t> </a:t>
            </a:r>
            <a:r>
              <a:rPr lang="pt-BR" dirty="0" err="1" smtClean="0">
                <a:solidFill>
                  <a:prstClr val="black"/>
                </a:solidFill>
              </a:rPr>
              <a:t>quality</a:t>
            </a:r>
            <a:r>
              <a:rPr lang="pt-BR" dirty="0" smtClean="0">
                <a:solidFill>
                  <a:prstClr val="black"/>
                </a:solidFill>
              </a:rPr>
              <a:t>  </a:t>
            </a:r>
          </a:p>
          <a:p>
            <a:pPr lvl="0" algn="ctr"/>
            <a:r>
              <a:rPr lang="pt-BR" dirty="0" smtClean="0">
                <a:solidFill>
                  <a:prstClr val="black"/>
                </a:solidFill>
              </a:rPr>
              <a:t>+ Temporal </a:t>
            </a:r>
            <a:r>
              <a:rPr lang="pt-BR" dirty="0" err="1" smtClean="0">
                <a:solidFill>
                  <a:prstClr val="black"/>
                </a:solidFill>
              </a:rPr>
              <a:t>decay</a:t>
            </a:r>
            <a:endParaRPr lang="pt-BR" dirty="0">
              <a:solidFill>
                <a:prstClr val="black"/>
              </a:solidFill>
            </a:endParaRPr>
          </a:p>
        </p:txBody>
      </p:sp>
      <p:sp>
        <p:nvSpPr>
          <p:cNvPr id="20" name="CaixaDeTexto 19"/>
          <p:cNvSpPr txBox="1"/>
          <p:nvPr/>
        </p:nvSpPr>
        <p:spPr>
          <a:xfrm>
            <a:off x="5929578" y="5482242"/>
            <a:ext cx="429926" cy="369332"/>
          </a:xfrm>
          <a:prstGeom prst="rect">
            <a:avLst/>
          </a:prstGeom>
          <a:noFill/>
        </p:spPr>
        <p:txBody>
          <a:bodyPr wrap="none" rtlCol="0">
            <a:spAutoFit/>
          </a:bodyPr>
          <a:lstStyle/>
          <a:p>
            <a:r>
              <a:rPr lang="pt-BR" dirty="0" smtClean="0"/>
              <a:t>BI:</a:t>
            </a:r>
            <a:endParaRPr lang="pt-BR" dirty="0"/>
          </a:p>
        </p:txBody>
      </p:sp>
    </p:spTree>
    <p:extLst>
      <p:ext uri="{BB962C8B-B14F-4D97-AF65-F5344CB8AC3E}">
        <p14:creationId xmlns:p14="http://schemas.microsoft.com/office/powerpoint/2010/main" val="410182554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ívico">
  <a:themeElements>
    <a:clrScheme name="Fundição">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ívico">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4466</TotalTime>
  <Words>4010</Words>
  <Application>Microsoft Office PowerPoint</Application>
  <PresentationFormat>Apresentação na tela (4:3)</PresentationFormat>
  <Paragraphs>466</Paragraphs>
  <Slides>54</Slides>
  <Notes>40</Notes>
  <HiddenSlides>0</HiddenSlides>
  <MMClips>0</MMClips>
  <ScaleCrop>false</ScaleCrop>
  <HeadingPairs>
    <vt:vector size="4" baseType="variant">
      <vt:variant>
        <vt:lpstr>Tema</vt:lpstr>
      </vt:variant>
      <vt:variant>
        <vt:i4>1</vt:i4>
      </vt:variant>
      <vt:variant>
        <vt:lpstr>Títulos de slides</vt:lpstr>
      </vt:variant>
      <vt:variant>
        <vt:i4>54</vt:i4>
      </vt:variant>
    </vt:vector>
  </HeadingPairs>
  <TitlesOfParts>
    <vt:vector size="55" baseType="lpstr">
      <vt:lpstr>Cívico</vt:lpstr>
      <vt:lpstr>Organizers: Fernanda Alves-Martins Javier Martinez-Arribas Thainá Lessa</vt:lpstr>
      <vt:lpstr>Biodiversity Data</vt:lpstr>
      <vt:lpstr>                                     Global Biodiversity Information Facility</vt:lpstr>
      <vt:lpstr>Which information is important?</vt:lpstr>
      <vt:lpstr>Issues associated to biodiversity data</vt:lpstr>
      <vt:lpstr>Multidimensional biases, gaps and uncertainties</vt:lpstr>
      <vt:lpstr>Biases and gaps in  biodiversity data</vt:lpstr>
      <vt:lpstr>Apresentação do PowerPoint</vt:lpstr>
      <vt:lpstr>Apresentação do PowerPoint</vt:lpstr>
      <vt:lpstr>How to map gaps and measure data quality ?</vt:lpstr>
      <vt:lpstr>Apresentação do PowerPoint</vt:lpstr>
      <vt:lpstr>Taxonomic uncertainty</vt:lpstr>
      <vt:lpstr>Taxonomic uncertainty</vt:lpstr>
      <vt:lpstr>Identification errors</vt:lpstr>
      <vt:lpstr>Identification errors</vt:lpstr>
      <vt:lpstr>Temporal Decay</vt:lpstr>
      <vt:lpstr>Temporal Decay</vt:lpstr>
      <vt:lpstr>Temporal Decay</vt:lpstr>
      <vt:lpstr>Temporal Decay</vt:lpstr>
      <vt:lpstr>Temporal Decay</vt:lpstr>
      <vt:lpstr>       Using only one metric may be insufficient to communicate the many shortcomings inherent to species-occurrence data (Hortal et al., 2015).    Thank you! ¡Gracias! Obrigado!</vt:lpstr>
      <vt:lpstr>References</vt:lpstr>
      <vt:lpstr>Organizers: Fernanda Alves-Martins Javier Martinez-Arribas Thainá Lessa</vt:lpstr>
      <vt:lpstr>Measuring taxonomic uncertainty</vt:lpstr>
      <vt:lpstr>Measuring taxonomic uncertainty</vt:lpstr>
      <vt:lpstr>Measuring taxonomic uncertainty</vt:lpstr>
      <vt:lpstr>Measuring taxonomic uncertainty</vt:lpstr>
      <vt:lpstr>Inventory completeness</vt:lpstr>
      <vt:lpstr>KnowBR</vt:lpstr>
      <vt:lpstr>KnowBR: Species accumulation curves (SACs)</vt:lpstr>
      <vt:lpstr>KnowBR: Species accumulation curves (SACs)</vt:lpstr>
      <vt:lpstr>KnowBR: Data entry formats</vt:lpstr>
      <vt:lpstr>KnowBR: Outputs</vt:lpstr>
      <vt:lpstr>References</vt:lpstr>
      <vt:lpstr>Organizers: Fernanda Alves-Martins Javier Martinez-Arribas Thainá Lessa</vt:lpstr>
      <vt:lpstr>Principal features</vt:lpstr>
      <vt:lpstr>Installation</vt:lpstr>
      <vt:lpstr>Creating a project</vt:lpstr>
      <vt:lpstr>Creating a project</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Data processing</vt:lpstr>
      <vt:lpstr>Fernanda Martins - ferfealvesmartins@gmail.com Javier Martínez - javimartinezarribas@gmail.com Thainá Lessa - thainalessaps@gmail.com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Discente: Thainá Lessa Docente: Prof Robson Guimarães</dc:title>
  <dc:creator>Thaina Lessa</dc:creator>
  <cp:lastModifiedBy>Thaina Lessa</cp:lastModifiedBy>
  <cp:revision>211</cp:revision>
  <dcterms:created xsi:type="dcterms:W3CDTF">2022-06-06T13:59:43Z</dcterms:created>
  <dcterms:modified xsi:type="dcterms:W3CDTF">2023-07-21T18:08:14Z</dcterms:modified>
</cp:coreProperties>
</file>